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 id="2147483674" r:id="rId5"/>
  </p:sldMasterIdLst>
  <p:notesMasterIdLst>
    <p:notesMasterId r:id="rId25"/>
  </p:notesMasterIdLst>
  <p:handoutMasterIdLst>
    <p:handoutMasterId r:id="rId26"/>
  </p:handoutMasterIdLst>
  <p:sldIdLst>
    <p:sldId id="315" r:id="rId6"/>
    <p:sldId id="256" r:id="rId7"/>
    <p:sldId id="343" r:id="rId8"/>
    <p:sldId id="260" r:id="rId9"/>
    <p:sldId id="331" r:id="rId10"/>
    <p:sldId id="332" r:id="rId11"/>
    <p:sldId id="324" r:id="rId12"/>
    <p:sldId id="317" r:id="rId13"/>
    <p:sldId id="333" r:id="rId14"/>
    <p:sldId id="337" r:id="rId15"/>
    <p:sldId id="338" r:id="rId16"/>
    <p:sldId id="339" r:id="rId17"/>
    <p:sldId id="340" r:id="rId18"/>
    <p:sldId id="341" r:id="rId19"/>
    <p:sldId id="342" r:id="rId20"/>
    <p:sldId id="335" r:id="rId21"/>
    <p:sldId id="334" r:id="rId22"/>
    <p:sldId id="336" r:id="rId23"/>
    <p:sldId id="344" r:id="rId24"/>
  </p:sldIdLst>
  <p:sldSz cx="12192000" cy="6858000"/>
  <p:notesSz cx="6858000" cy="9144000"/>
  <p:embeddedFontLst>
    <p:embeddedFont>
      <p:font typeface="微软雅黑" panose="020B0503020204020204" charset="-122"/>
      <p:regular r:id="rId30"/>
    </p:embeddedFont>
    <p:embeddedFont>
      <p:font typeface="思源黑体 CN Regular" panose="020B0500000000000000" pitchFamily="34" charset="-122"/>
      <p:regular r:id="rId31"/>
    </p:embeddedFont>
    <p:embeddedFont>
      <p:font typeface="思源黑体 CN Bold" panose="020B0800000000000000" pitchFamily="34" charset="-122"/>
      <p:bold r:id="rId32"/>
    </p:embeddedFont>
    <p:embeddedFont>
      <p:font typeface="等线 Light" panose="02010600030101010101" charset="-122"/>
      <p:regular r:id="rId33"/>
    </p:embeddedFont>
    <p:embeddedFont>
      <p:font typeface="Calibri" panose="020F0502020204030204" charset="0"/>
      <p:regular r:id="rId34"/>
      <p:bold r:id="rId35"/>
      <p:italic r:id="rId36"/>
      <p:boldItalic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ECF8"/>
    <a:srgbClr val="956EB2"/>
    <a:srgbClr val="EDB5E1"/>
    <a:srgbClr val="A3C2E5"/>
    <a:srgbClr val="2A6FB1"/>
    <a:srgbClr val="F9F9F9"/>
    <a:srgbClr val="195299"/>
    <a:srgbClr val="002776"/>
    <a:srgbClr val="E7F0F9"/>
    <a:srgbClr val="2E74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1" autoAdjust="0"/>
    <p:restoredTop sz="94660"/>
  </p:normalViewPr>
  <p:slideViewPr>
    <p:cSldViewPr snapToGrid="0">
      <p:cViewPr varScale="1">
        <p:scale>
          <a:sx n="81" d="100"/>
          <a:sy n="81" d="100"/>
        </p:scale>
        <p:origin x="76" y="4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8" Type="http://schemas.openxmlformats.org/officeDocument/2006/relationships/tags" Target="tags/tag92.xml"/><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tags" Target="../tags/tag8.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image" Target="../media/image1.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0" Type="http://schemas.openxmlformats.org/officeDocument/2006/relationships/tags" Target="../tags/tag25.xm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3" name="任意多边形 2"/>
          <p:cNvSpPr/>
          <p:nvPr userDrawn="1">
            <p:custDataLst>
              <p:tags r:id="rId2"/>
            </p:custDataLst>
          </p:nvPr>
        </p:nvSpPr>
        <p:spPr>
          <a:xfrm>
            <a:off x="0" y="6351270"/>
            <a:ext cx="12192000" cy="50673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00" h="1011">
                <a:moveTo>
                  <a:pt x="874" y="0"/>
                </a:moveTo>
                <a:lnTo>
                  <a:pt x="18326" y="0"/>
                </a:lnTo>
                <a:cubicBezTo>
                  <a:pt x="18809" y="0"/>
                  <a:pt x="19200" y="391"/>
                  <a:pt x="19200" y="874"/>
                </a:cubicBezTo>
                <a:cubicBezTo>
                  <a:pt x="19200" y="919"/>
                  <a:pt x="19197" y="964"/>
                  <a:pt x="19190" y="1007"/>
                </a:cubicBezTo>
                <a:lnTo>
                  <a:pt x="19189" y="1011"/>
                </a:lnTo>
                <a:lnTo>
                  <a:pt x="11" y="1011"/>
                </a:lnTo>
                <a:lnTo>
                  <a:pt x="10" y="1007"/>
                </a:lnTo>
                <a:cubicBezTo>
                  <a:pt x="3" y="964"/>
                  <a:pt x="0" y="919"/>
                  <a:pt x="0" y="874"/>
                </a:cubicBezTo>
                <a:cubicBezTo>
                  <a:pt x="0" y="391"/>
                  <a:pt x="391" y="0"/>
                  <a:pt x="874" y="0"/>
                </a:cubicBezTo>
                <a:close/>
              </a:path>
            </a:pathLst>
          </a:custGeom>
          <a:gradFill>
            <a:gsLst>
              <a:gs pos="100000">
                <a:schemeClr val="accent1"/>
              </a:gs>
              <a:gs pos="1000">
                <a:schemeClr val="accent1">
                  <a:lumMod val="67000"/>
                  <a:lumOff val="33000"/>
                </a:schemeClr>
              </a:gs>
            </a:gsLst>
            <a:lin ang="21594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0" name="矩形 9"/>
          <p:cNvSpPr/>
          <p:nvPr userDrawn="1">
            <p:custDataLst>
              <p:tags r:id="rId3"/>
            </p:custDataLst>
          </p:nvPr>
        </p:nvSpPr>
        <p:spPr>
          <a:xfrm>
            <a:off x="0" y="0"/>
            <a:ext cx="12192000" cy="6858000"/>
          </a:xfrm>
          <a:prstGeom prst="rect">
            <a:avLst/>
          </a:prstGeom>
          <a:gradFill>
            <a:gsLst>
              <a:gs pos="45000">
                <a:schemeClr val="accent1">
                  <a:alpha val="10000"/>
                </a:schemeClr>
              </a:gs>
              <a:gs pos="100000">
                <a:schemeClr val="accent1">
                  <a:alpha val="45000"/>
                </a:schemeClr>
              </a:gs>
              <a:gs pos="0">
                <a:schemeClr val="accent1">
                  <a:lumMod val="20000"/>
                  <a:lumOff val="80000"/>
                  <a:alpha val="15000"/>
                </a:schemeClr>
              </a:gs>
            </a:gsLst>
            <a:lin ang="14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jimeng-2025-10-23-1176-3D卡通风格的图标；主体是位于画面右侧的带有三个白色圆点的蓝色对话气泡，周围环绕..."/>
          <p:cNvPicPr>
            <a:picLocks noChangeAspect="1"/>
          </p:cNvPicPr>
          <p:nvPr userDrawn="1">
            <p:custDataLst>
              <p:tags r:id="rId4"/>
            </p:custDataLst>
          </p:nvPr>
        </p:nvPicPr>
        <p:blipFill>
          <a:blip r:embed="rId5"/>
          <a:stretch>
            <a:fillRect/>
          </a:stretch>
        </p:blipFill>
        <p:spPr>
          <a:xfrm flipH="1">
            <a:off x="1090295" y="1428115"/>
            <a:ext cx="4286250" cy="3192780"/>
          </a:xfrm>
          <a:prstGeom prst="rect">
            <a:avLst/>
          </a:prstGeom>
        </p:spPr>
      </p:pic>
      <p:sp>
        <p:nvSpPr>
          <p:cNvPr id="2" name="标题 1"/>
          <p:cNvSpPr>
            <a:spLocks noGrp="1"/>
          </p:cNvSpPr>
          <p:nvPr>
            <p:ph type="title"/>
            <p:custDataLst>
              <p:tags r:id="rId6"/>
            </p:custDataLst>
          </p:nvPr>
        </p:nvSpPr>
        <p:spPr>
          <a:xfrm>
            <a:off x="6388735" y="3235960"/>
            <a:ext cx="4725670" cy="1760855"/>
          </a:xfrm>
        </p:spPr>
        <p:txBody>
          <a:bodyPr wrap="square" anchor="t" anchorCtr="0">
            <a:normAutofit/>
          </a:bodyPr>
          <a:lstStyle>
            <a:lvl1pPr algn="l">
              <a:defRPr sz="5400"/>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7"/>
            </p:custDataLst>
          </p:nvPr>
        </p:nvSpPr>
        <p:spPr>
          <a:xfrm>
            <a:off x="6386195" y="1592580"/>
            <a:ext cx="3639185" cy="1224280"/>
          </a:xfrm>
        </p:spPr>
        <p:txBody>
          <a:bodyPr wrap="none" anchor="ctr">
            <a:normAutofit/>
          </a:bodyPr>
          <a:lstStyle>
            <a:lvl1pPr marL="0" indent="0" algn="l">
              <a:buNone/>
              <a:defRPr sz="6000" b="1">
                <a:solidFill>
                  <a:schemeClr val="accent1"/>
                </a:solidFill>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9"/>
            </p:custDataLst>
          </p:nvPr>
        </p:nvSpPr>
        <p:spPr/>
        <p:txBody>
          <a:bodyPr/>
          <a:lstStyle/>
          <a:p>
            <a:endParaRPr lang="zh-CN" altLang="en-US"/>
          </a:p>
        </p:txBody>
      </p:sp>
      <p:sp>
        <p:nvSpPr>
          <p:cNvPr id="6" name="灯片编号占位符 6"/>
          <p:cNvSpPr>
            <a:spLocks noGrp="1"/>
          </p:cNvSpPr>
          <p:nvPr>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3" name="任意多边形 2"/>
          <p:cNvSpPr/>
          <p:nvPr userDrawn="1">
            <p:custDataLst>
              <p:tags r:id="rId2"/>
            </p:custDataLst>
          </p:nvPr>
        </p:nvSpPr>
        <p:spPr>
          <a:xfrm>
            <a:off x="0" y="6351270"/>
            <a:ext cx="12192000" cy="50673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00" h="1011">
                <a:moveTo>
                  <a:pt x="874" y="0"/>
                </a:moveTo>
                <a:lnTo>
                  <a:pt x="18326" y="0"/>
                </a:lnTo>
                <a:cubicBezTo>
                  <a:pt x="18809" y="0"/>
                  <a:pt x="19200" y="391"/>
                  <a:pt x="19200" y="874"/>
                </a:cubicBezTo>
                <a:cubicBezTo>
                  <a:pt x="19200" y="919"/>
                  <a:pt x="19197" y="964"/>
                  <a:pt x="19190" y="1007"/>
                </a:cubicBezTo>
                <a:lnTo>
                  <a:pt x="19189" y="1011"/>
                </a:lnTo>
                <a:lnTo>
                  <a:pt x="11" y="1011"/>
                </a:lnTo>
                <a:lnTo>
                  <a:pt x="10" y="1007"/>
                </a:lnTo>
                <a:cubicBezTo>
                  <a:pt x="3" y="964"/>
                  <a:pt x="0" y="919"/>
                  <a:pt x="0" y="874"/>
                </a:cubicBezTo>
                <a:cubicBezTo>
                  <a:pt x="0" y="391"/>
                  <a:pt x="391" y="0"/>
                  <a:pt x="874" y="0"/>
                </a:cubicBezTo>
                <a:close/>
              </a:path>
            </a:pathLst>
          </a:custGeom>
          <a:gradFill>
            <a:gsLst>
              <a:gs pos="100000">
                <a:schemeClr val="accent1"/>
              </a:gs>
              <a:gs pos="1000">
                <a:schemeClr val="accent1">
                  <a:lumMod val="67000"/>
                  <a:lumOff val="33000"/>
                </a:schemeClr>
              </a:gs>
            </a:gsLst>
            <a:lin ang="21594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0" name="矩形 9"/>
          <p:cNvSpPr/>
          <p:nvPr userDrawn="1">
            <p:custDataLst>
              <p:tags r:id="rId3"/>
            </p:custDataLst>
          </p:nvPr>
        </p:nvSpPr>
        <p:spPr>
          <a:xfrm>
            <a:off x="0" y="0"/>
            <a:ext cx="12192000" cy="6858000"/>
          </a:xfrm>
          <a:prstGeom prst="rect">
            <a:avLst/>
          </a:prstGeom>
          <a:gradFill>
            <a:gsLst>
              <a:gs pos="45000">
                <a:schemeClr val="accent1">
                  <a:alpha val="10000"/>
                </a:schemeClr>
              </a:gs>
              <a:gs pos="100000">
                <a:schemeClr val="accent1">
                  <a:alpha val="45000"/>
                </a:schemeClr>
              </a:gs>
              <a:gs pos="0">
                <a:schemeClr val="accent1">
                  <a:lumMod val="20000"/>
                  <a:lumOff val="80000"/>
                  <a:alpha val="15000"/>
                </a:schemeClr>
              </a:gs>
            </a:gsLst>
            <a:lin ang="14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jimeng-2025-10-23-1176-3D卡通风格的图标；主体是位于画面右侧的带有三个白色圆点的蓝色对话气泡，周围环绕..."/>
          <p:cNvPicPr>
            <a:picLocks noChangeAspect="1"/>
          </p:cNvPicPr>
          <p:nvPr userDrawn="1">
            <p:custDataLst>
              <p:tags r:id="rId4"/>
            </p:custDataLst>
          </p:nvPr>
        </p:nvPicPr>
        <p:blipFill>
          <a:blip r:embed="rId5"/>
          <a:stretch>
            <a:fillRect/>
          </a:stretch>
        </p:blipFill>
        <p:spPr>
          <a:xfrm flipH="1">
            <a:off x="1090295" y="1428115"/>
            <a:ext cx="4286250" cy="3192780"/>
          </a:xfrm>
          <a:prstGeom prst="rect">
            <a:avLst/>
          </a:prstGeom>
        </p:spPr>
      </p:pic>
      <p:sp>
        <p:nvSpPr>
          <p:cNvPr id="2" name="标题 1"/>
          <p:cNvSpPr>
            <a:spLocks noGrp="1"/>
          </p:cNvSpPr>
          <p:nvPr>
            <p:ph type="title"/>
            <p:custDataLst>
              <p:tags r:id="rId6"/>
            </p:custDataLst>
          </p:nvPr>
        </p:nvSpPr>
        <p:spPr>
          <a:xfrm>
            <a:off x="6388735" y="3235960"/>
            <a:ext cx="4725670" cy="1760855"/>
          </a:xfrm>
        </p:spPr>
        <p:txBody>
          <a:bodyPr wrap="square" anchor="t" anchorCtr="0">
            <a:normAutofit/>
          </a:bodyPr>
          <a:lstStyle>
            <a:lvl1pPr algn="l">
              <a:defRPr sz="5400"/>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7"/>
            </p:custDataLst>
          </p:nvPr>
        </p:nvSpPr>
        <p:spPr>
          <a:xfrm>
            <a:off x="6386195" y="1592580"/>
            <a:ext cx="3639185" cy="1224280"/>
          </a:xfrm>
        </p:spPr>
        <p:txBody>
          <a:bodyPr wrap="none" anchor="ctr">
            <a:normAutofit/>
          </a:bodyPr>
          <a:lstStyle>
            <a:lvl1pPr marL="0" indent="0" algn="l">
              <a:buNone/>
              <a:defRPr sz="6000" b="1">
                <a:solidFill>
                  <a:schemeClr val="accent1"/>
                </a:solidFill>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9"/>
            </p:custDataLst>
          </p:nvPr>
        </p:nvSpPr>
        <p:spPr/>
        <p:txBody>
          <a:bodyPr/>
          <a:lstStyle/>
          <a:p>
            <a:endParaRPr lang="zh-CN" altLang="en-US"/>
          </a:p>
        </p:txBody>
      </p:sp>
      <p:sp>
        <p:nvSpPr>
          <p:cNvPr id="6" name="灯片编号占位符 6"/>
          <p:cNvSpPr>
            <a:spLocks noGrp="1"/>
          </p:cNvSpPr>
          <p:nvPr>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4972463-6371-4555-A4BB-4CD848B3D4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AB1F90-A609-4CAE-B4DD-D0A65ECDB0F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image" Target="../media/image2.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2" Type="http://schemas.openxmlformats.org/officeDocument/2006/relationships/theme" Target="../theme/theme3.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image" Target="../media/image2.png"/><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2" Type="http://schemas.openxmlformats.org/officeDocument/2006/relationships/theme" Target="../theme/theme4.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charset="-122"/>
                <a:ea typeface="微软雅黑" panose="020B0503020204020204" charset="-122"/>
              </a:defRPr>
            </a:lvl1pPr>
          </a:lstStyle>
          <a:p>
            <a:fld id="{24972463-6371-4555-A4BB-4CD848B3D40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charset="-122"/>
                <a:ea typeface="微软雅黑" panose="020B0503020204020204" charset="-122"/>
              </a:defRPr>
            </a:lvl1pPr>
          </a:lstStyle>
          <a:p>
            <a:fld id="{FCAB1F90-A609-4CAE-B4DD-D0A65ECDB0F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charset="-122"/>
                <a:ea typeface="微软雅黑" panose="020B0503020204020204" charset="-122"/>
              </a:defRPr>
            </a:lvl1pPr>
          </a:lstStyle>
          <a:p>
            <a:fld id="{24972463-6371-4555-A4BB-4CD848B3D40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charset="-122"/>
                <a:ea typeface="微软雅黑" panose="020B0503020204020204" charset="-122"/>
              </a:defRPr>
            </a:lvl1pPr>
          </a:lstStyle>
          <a:p>
            <a:fld id="{FCAB1F90-A609-4CAE-B4DD-D0A65ECDB0F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0" y="0"/>
            <a:ext cx="12192000" cy="6858000"/>
          </a:xfrm>
          <a:prstGeom prst="rect">
            <a:avLst/>
          </a:prstGeom>
          <a:gradFill>
            <a:gsLst>
              <a:gs pos="100000">
                <a:schemeClr val="accent1">
                  <a:alpha val="0"/>
                </a:schemeClr>
              </a:gs>
              <a:gs pos="0">
                <a:schemeClr val="accent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任意多边形 41"/>
          <p:cNvSpPr/>
          <p:nvPr userDrawn="1">
            <p:custDataLst>
              <p:tags r:id="rId3"/>
            </p:custDataLst>
          </p:nvPr>
        </p:nvSpPr>
        <p:spPr>
          <a:xfrm>
            <a:off x="9537" y="6501130"/>
            <a:ext cx="12172925" cy="35687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170" h="562">
                <a:moveTo>
                  <a:pt x="859" y="0"/>
                </a:moveTo>
                <a:lnTo>
                  <a:pt x="18311" y="0"/>
                </a:lnTo>
                <a:cubicBezTo>
                  <a:pt x="18734" y="0"/>
                  <a:pt x="19086" y="236"/>
                  <a:pt x="19167" y="551"/>
                </a:cubicBezTo>
                <a:lnTo>
                  <a:pt x="19170" y="562"/>
                </a:lnTo>
                <a:lnTo>
                  <a:pt x="0" y="562"/>
                </a:lnTo>
                <a:lnTo>
                  <a:pt x="3" y="551"/>
                </a:lnTo>
                <a:cubicBezTo>
                  <a:pt x="84" y="236"/>
                  <a:pt x="436" y="0"/>
                  <a:pt x="859" y="0"/>
                </a:cubicBezTo>
                <a:close/>
              </a:path>
            </a:pathLst>
          </a:custGeom>
          <a:gradFill>
            <a:gsLst>
              <a:gs pos="100000">
                <a:schemeClr val="accent1"/>
              </a:gs>
              <a:gs pos="1000">
                <a:schemeClr val="accent1">
                  <a:lumMod val="67000"/>
                  <a:lumOff val="33000"/>
                </a:schemeClr>
              </a:gs>
            </a:gsLst>
            <a:lin ang="21594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8" name="图片 7" descr="生成新员工入职培训图片2"/>
          <p:cNvPicPr>
            <a:picLocks noChangeAspect="1"/>
          </p:cNvPicPr>
          <p:nvPr userDrawn="1">
            <p:custDataLst>
              <p:tags r:id="rId4"/>
            </p:custDataLst>
          </p:nvPr>
        </p:nvPicPr>
        <p:blipFill>
          <a:blip r:embed="rId5"/>
          <a:stretch>
            <a:fillRect/>
          </a:stretch>
        </p:blipFill>
        <p:spPr>
          <a:xfrm>
            <a:off x="10664190" y="229235"/>
            <a:ext cx="1233170" cy="942340"/>
          </a:xfrm>
          <a:prstGeom prst="rect">
            <a:avLst/>
          </a:prstGeom>
        </p:spPr>
      </p:pic>
      <p:sp>
        <p:nvSpPr>
          <p:cNvPr id="2" name="标题占位符 1"/>
          <p:cNvSpPr>
            <a:spLocks noGrp="1"/>
          </p:cNvSpPr>
          <p:nvPr>
            <p:ph type="title"/>
            <p:custDataLst>
              <p:tags r:id="rId6"/>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7"/>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0" name="KSO_TEMPLATE" hidden="1"/>
          <p:cNvSpPr/>
          <p:nvPr userDrawn="1">
            <p:custDataLst>
              <p:tags r:id="rId1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0" y="0"/>
            <a:ext cx="12192000" cy="6858000"/>
          </a:xfrm>
          <a:prstGeom prst="rect">
            <a:avLst/>
          </a:prstGeom>
          <a:gradFill>
            <a:gsLst>
              <a:gs pos="100000">
                <a:schemeClr val="accent1">
                  <a:alpha val="0"/>
                </a:schemeClr>
              </a:gs>
              <a:gs pos="0">
                <a:schemeClr val="accent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任意多边形 41"/>
          <p:cNvSpPr/>
          <p:nvPr userDrawn="1">
            <p:custDataLst>
              <p:tags r:id="rId3"/>
            </p:custDataLst>
          </p:nvPr>
        </p:nvSpPr>
        <p:spPr>
          <a:xfrm>
            <a:off x="9537" y="6501130"/>
            <a:ext cx="12172925" cy="35687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170" h="562">
                <a:moveTo>
                  <a:pt x="859" y="0"/>
                </a:moveTo>
                <a:lnTo>
                  <a:pt x="18311" y="0"/>
                </a:lnTo>
                <a:cubicBezTo>
                  <a:pt x="18734" y="0"/>
                  <a:pt x="19086" y="236"/>
                  <a:pt x="19167" y="551"/>
                </a:cubicBezTo>
                <a:lnTo>
                  <a:pt x="19170" y="562"/>
                </a:lnTo>
                <a:lnTo>
                  <a:pt x="0" y="562"/>
                </a:lnTo>
                <a:lnTo>
                  <a:pt x="3" y="551"/>
                </a:lnTo>
                <a:cubicBezTo>
                  <a:pt x="84" y="236"/>
                  <a:pt x="436" y="0"/>
                  <a:pt x="859" y="0"/>
                </a:cubicBezTo>
                <a:close/>
              </a:path>
            </a:pathLst>
          </a:custGeom>
          <a:gradFill>
            <a:gsLst>
              <a:gs pos="100000">
                <a:schemeClr val="accent1"/>
              </a:gs>
              <a:gs pos="1000">
                <a:schemeClr val="accent1">
                  <a:lumMod val="67000"/>
                  <a:lumOff val="33000"/>
                </a:schemeClr>
              </a:gs>
            </a:gsLst>
            <a:lin ang="21594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8" name="图片 7" descr="生成新员工入职培训图片2"/>
          <p:cNvPicPr>
            <a:picLocks noChangeAspect="1"/>
          </p:cNvPicPr>
          <p:nvPr userDrawn="1">
            <p:custDataLst>
              <p:tags r:id="rId4"/>
            </p:custDataLst>
          </p:nvPr>
        </p:nvPicPr>
        <p:blipFill>
          <a:blip r:embed="rId5"/>
          <a:stretch>
            <a:fillRect/>
          </a:stretch>
        </p:blipFill>
        <p:spPr>
          <a:xfrm>
            <a:off x="10664190" y="229235"/>
            <a:ext cx="1233170" cy="942340"/>
          </a:xfrm>
          <a:prstGeom prst="rect">
            <a:avLst/>
          </a:prstGeom>
        </p:spPr>
      </p:pic>
      <p:sp>
        <p:nvSpPr>
          <p:cNvPr id="2" name="标题占位符 1"/>
          <p:cNvSpPr>
            <a:spLocks noGrp="1"/>
          </p:cNvSpPr>
          <p:nvPr>
            <p:ph type="title"/>
            <p:custDataLst>
              <p:tags r:id="rId6"/>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7"/>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0" name="KSO_TEMPLATE" hidden="1"/>
          <p:cNvSpPr/>
          <p:nvPr userDrawn="1">
            <p:custDataLst>
              <p:tags r:id="rId1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1" Type="http://schemas.openxmlformats.org/officeDocument/2006/relationships/slideLayout" Target="../slideLayouts/slideLayout2.xml"/><Relationship Id="rId10" Type="http://schemas.openxmlformats.org/officeDocument/2006/relationships/tags" Target="../tags/tag60.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jpeg"/><Relationship Id="rId7" Type="http://schemas.openxmlformats.org/officeDocument/2006/relationships/image" Target="../media/image34.jpeg"/><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1" Type="http://schemas.openxmlformats.org/officeDocument/2006/relationships/slideLayout" Target="../slideLayouts/slideLayout2.xml"/><Relationship Id="rId10" Type="http://schemas.openxmlformats.org/officeDocument/2006/relationships/image" Target="../media/image37.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5.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9" Type="http://schemas.openxmlformats.org/officeDocument/2006/relationships/slideLayout" Target="../slideLayouts/slideLayout2.xml"/><Relationship Id="rId18" Type="http://schemas.openxmlformats.org/officeDocument/2006/relationships/image" Target="../media/image50.png"/><Relationship Id="rId17" Type="http://schemas.microsoft.com/office/2007/relationships/media" Target="../media/media3.mp4"/><Relationship Id="rId16" Type="http://schemas.openxmlformats.org/officeDocument/2006/relationships/video" Target="../media/media3.mp4"/><Relationship Id="rId15" Type="http://schemas.openxmlformats.org/officeDocument/2006/relationships/image" Target="../media/image49.png"/><Relationship Id="rId14" Type="http://schemas.microsoft.com/office/2007/relationships/media" Target="../media/media2.mp4"/><Relationship Id="rId13" Type="http://schemas.openxmlformats.org/officeDocument/2006/relationships/video" Target="../media/media2.mp4"/><Relationship Id="rId12" Type="http://schemas.openxmlformats.org/officeDocument/2006/relationships/image" Target="../media/image48.png"/><Relationship Id="rId11" Type="http://schemas.microsoft.com/office/2007/relationships/media" Target="../media/media1.mp4"/><Relationship Id="rId10" Type="http://schemas.openxmlformats.org/officeDocument/2006/relationships/video" Target="../media/media1.mp4"/><Relationship Id="rId1" Type="http://schemas.openxmlformats.org/officeDocument/2006/relationships/tags" Target="../tags/tag6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17.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0" Type="http://schemas.openxmlformats.org/officeDocument/2006/relationships/slideLayout" Target="../slideLayouts/slideLayout2.xml"/><Relationship Id="rId1" Type="http://schemas.openxmlformats.org/officeDocument/2006/relationships/tags" Target="../tags/tag70.xml"/></Relationships>
</file>

<file path=ppt/slides/_rels/slide18.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4" Type="http://schemas.openxmlformats.org/officeDocument/2006/relationships/slideLayout" Target="../slideLayouts/slideLayout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4" Type="http://schemas.openxmlformats.org/officeDocument/2006/relationships/slideLayout" Target="../slideLayouts/slideLayout1.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tags" Target="../tags/tag47.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tags" Target="../tags/tag4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2" Type="http://schemas.openxmlformats.org/officeDocument/2006/relationships/slideLayout" Target="../slideLayouts/slideLayout2.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3740" cy="6858000"/>
          </a:xfrm>
          <a:prstGeom prst="rect">
            <a:avLst/>
          </a:prstGeom>
        </p:spPr>
      </p:pic>
      <p:sp>
        <p:nvSpPr>
          <p:cNvPr id="9" name="矩形 8"/>
          <p:cNvSpPr/>
          <p:nvPr/>
        </p:nvSpPr>
        <p:spPr>
          <a:xfrm>
            <a:off x="0" y="-1"/>
            <a:ext cx="12191999" cy="6857999"/>
          </a:xfrm>
          <a:prstGeom prst="rect">
            <a:avLst/>
          </a:prstGeom>
          <a:gradFill flip="none" rotWithShape="1">
            <a:gsLst>
              <a:gs pos="46000">
                <a:srgbClr val="F9F9F9">
                  <a:alpha val="0"/>
                </a:srgbClr>
              </a:gs>
              <a:gs pos="72000">
                <a:srgbClr val="A3C2E5">
                  <a:alpha val="71000"/>
                </a:srgbClr>
              </a:gs>
              <a:gs pos="89000">
                <a:srgbClr val="A3C2E5">
                  <a:alpha val="99000"/>
                </a:srgb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8623738" y="1679430"/>
            <a:ext cx="3307053" cy="1106805"/>
          </a:xfrm>
          <a:prstGeom prst="rect">
            <a:avLst/>
          </a:prstGeom>
          <a:noFill/>
        </p:spPr>
        <p:txBody>
          <a:bodyPr wrap="square">
            <a:spAutoFit/>
          </a:bodyPr>
          <a:lstStyle/>
          <a:p>
            <a:pPr algn="ctr">
              <a:lnSpc>
                <a:spcPct val="110000"/>
              </a:lnSpc>
            </a:pPr>
            <a:r>
              <a:rPr lang="zh-CN" altLang="en-US" sz="6000" b="1" dirty="0">
                <a:solidFill>
                  <a:srgbClr val="002060"/>
                </a:solidFill>
                <a:latin typeface="宋体" panose="02010600030101010101" pitchFamily="2" charset="-122"/>
                <a:ea typeface="宋体" panose="02010600030101010101" pitchFamily="2" charset="-122"/>
                <a:cs typeface="OPPOSans R" panose="00020600040101010101" pitchFamily="18" charset="-122"/>
              </a:rPr>
              <a:t>空间智手</a:t>
            </a:r>
            <a:endParaRPr lang="zh-CN" altLang="en-US" sz="6000" b="1" dirty="0">
              <a:solidFill>
                <a:srgbClr val="002060"/>
              </a:solidFill>
              <a:latin typeface="宋体" panose="02010600030101010101" pitchFamily="2" charset="-122"/>
              <a:ea typeface="宋体" panose="02010600030101010101" pitchFamily="2" charset="-122"/>
              <a:cs typeface="OPPOSans R" panose="00020600040101010101" pitchFamily="18" charset="-122"/>
            </a:endParaRPr>
          </a:p>
        </p:txBody>
      </p:sp>
      <p:sp>
        <p:nvSpPr>
          <p:cNvPr id="11" name="文本框 10"/>
          <p:cNvSpPr txBox="1"/>
          <p:nvPr/>
        </p:nvSpPr>
        <p:spPr>
          <a:xfrm flipH="1">
            <a:off x="8697638" y="3064593"/>
            <a:ext cx="3233153" cy="1076325"/>
          </a:xfrm>
          <a:prstGeom prst="rect">
            <a:avLst/>
          </a:prstGeom>
          <a:noFill/>
        </p:spPr>
        <p:txBody>
          <a:bodyPr vert="horz" wrap="square" rtlCol="0" anchor="ctr" anchorCtr="0">
            <a:spAutoFit/>
          </a:bodyPr>
          <a:lstStyle/>
          <a:p>
            <a:r>
              <a:rPr lang="zh-CN" altLang="en-US" sz="3200" b="1" dirty="0">
                <a:latin typeface="宋体" panose="02010600030101010101" pitchFamily="2" charset="-122"/>
                <a:ea typeface="宋体" panose="02010600030101010101" pitchFamily="2" charset="-122"/>
              </a:rPr>
              <a:t>打造太空机械臂自动作业新方案</a:t>
            </a:r>
            <a:endParaRPr lang="zh-CN" altLang="en-US" sz="3200" b="1" dirty="0">
              <a:latin typeface="宋体" panose="02010600030101010101" pitchFamily="2" charset="-122"/>
              <a:ea typeface="宋体" panose="02010600030101010101" pitchFamily="2" charset="-122"/>
            </a:endParaRPr>
          </a:p>
        </p:txBody>
      </p:sp>
      <p:sp>
        <p:nvSpPr>
          <p:cNvPr id="12" name="文本框 11"/>
          <p:cNvSpPr txBox="1"/>
          <p:nvPr/>
        </p:nvSpPr>
        <p:spPr>
          <a:xfrm>
            <a:off x="8749030" y="4690110"/>
            <a:ext cx="3224530" cy="36830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汇报人：周鑫烨 朱烨 丰筱岩</a:t>
            </a:r>
            <a:endParaRPr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7747635" y="5255895"/>
            <a:ext cx="4225925" cy="36830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指导老师：刘金鑫</a:t>
            </a:r>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en-US" b="1" dirty="0">
                <a:latin typeface="宋体" panose="02010600030101010101" pitchFamily="2" charset="-122"/>
                <a:ea typeface="宋体" panose="02010600030101010101" pitchFamily="2" charset="-122"/>
                <a:cs typeface="宋体" panose="02010600030101010101" pitchFamily="2" charset="-122"/>
              </a:rPr>
              <a:t>孙若斌</a:t>
            </a:r>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en-US" b="1" dirty="0">
                <a:latin typeface="宋体" panose="02010600030101010101" pitchFamily="2" charset="-122"/>
                <a:ea typeface="宋体" panose="02010600030101010101" pitchFamily="2" charset="-122"/>
                <a:cs typeface="宋体" panose="02010600030101010101" pitchFamily="2" charset="-122"/>
              </a:rPr>
              <a:t>王晨希</a:t>
            </a:r>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en-US" b="1" dirty="0">
                <a:latin typeface="宋体" panose="02010600030101010101" pitchFamily="2" charset="-122"/>
                <a:ea typeface="宋体" panose="02010600030101010101" pitchFamily="2" charset="-122"/>
                <a:cs typeface="宋体" panose="02010600030101010101" pitchFamily="2" charset="-122"/>
              </a:rPr>
              <a:t>陈帅</a:t>
            </a:r>
            <a:endParaRPr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7747635" y="5821680"/>
            <a:ext cx="4225925" cy="36830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特别鸣谢：王柄权</a:t>
            </a:r>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en-US" b="1" dirty="0">
                <a:latin typeface="宋体" panose="02010600030101010101" pitchFamily="2" charset="-122"/>
                <a:ea typeface="宋体" panose="02010600030101010101" pitchFamily="2" charset="-122"/>
                <a:cs typeface="宋体" panose="02010600030101010101" pitchFamily="2" charset="-122"/>
              </a:rPr>
              <a:t>韩冰</a:t>
            </a:r>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en-US" b="1" dirty="0">
                <a:latin typeface="宋体" panose="02010600030101010101" pitchFamily="2" charset="-122"/>
                <a:ea typeface="宋体" panose="02010600030101010101" pitchFamily="2" charset="-122"/>
                <a:cs typeface="宋体" panose="02010600030101010101" pitchFamily="2" charset="-122"/>
              </a:rPr>
              <a:t>练家跃等</a:t>
            </a:r>
            <a:r>
              <a:rPr lang="zh-CN" altLang="en-US" b="1" dirty="0">
                <a:latin typeface="宋体" panose="02010600030101010101" pitchFamily="2" charset="-122"/>
                <a:ea typeface="宋体" panose="02010600030101010101" pitchFamily="2" charset="-122"/>
                <a:cs typeface="宋体" panose="02010600030101010101" pitchFamily="2" charset="-122"/>
              </a:rPr>
              <a:t>学长</a:t>
            </a:r>
            <a:endParaRPr lang="zh-CN" altLang="en-US"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6844665" y="1382395"/>
            <a:ext cx="4732020" cy="720090"/>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圆角矩形 11"/>
          <p:cNvSpPr/>
          <p:nvPr/>
        </p:nvSpPr>
        <p:spPr>
          <a:xfrm>
            <a:off x="3869055" y="4454525"/>
            <a:ext cx="1577975" cy="296545"/>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702310" y="4425315"/>
            <a:ext cx="1577975" cy="296545"/>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3869055" y="3800475"/>
            <a:ext cx="1577975" cy="296545"/>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圆角矩形 5"/>
          <p:cNvSpPr/>
          <p:nvPr/>
        </p:nvSpPr>
        <p:spPr>
          <a:xfrm>
            <a:off x="721360" y="3800475"/>
            <a:ext cx="1577975" cy="296545"/>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6" name="圆角矩形 55"/>
          <p:cNvSpPr/>
          <p:nvPr/>
        </p:nvSpPr>
        <p:spPr>
          <a:xfrm>
            <a:off x="2299335" y="1012190"/>
            <a:ext cx="5752465" cy="370205"/>
          </a:xfrm>
          <a:prstGeom prst="roundRect">
            <a:avLst/>
          </a:prstGeom>
          <a:solidFill>
            <a:schemeClr val="accent2">
              <a:alpha val="5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763270" y="0"/>
            <a:ext cx="13496290" cy="890270"/>
          </a:xfrm>
          <a:prstGeom prst="rect">
            <a:avLst/>
          </a:prstGeom>
          <a:gradFill>
            <a:gsLst>
              <a:gs pos="59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灯片编号占位符 1"/>
          <p:cNvSpPr>
            <a:spLocks noGrp="1"/>
          </p:cNvSpPr>
          <p:nvPr>
            <p:ph type="sldNum" sz="quarter" idx="12"/>
          </p:nvPr>
        </p:nvSpPr>
        <p:spPr/>
        <p:txBody>
          <a:bodyPr/>
          <a:p>
            <a:fld id="{FCAB1F90-A609-4CAE-B4DD-D0A65ECDB0FD}" type="slidenum">
              <a:rPr lang="zh-CN" altLang="en-US" smtClean="0"/>
            </a:fld>
            <a:endParaRPr lang="zh-CN" altLang="en-US"/>
          </a:p>
        </p:txBody>
      </p:sp>
      <p:sp>
        <p:nvSpPr>
          <p:cNvPr id="4" name="燕尾形 3"/>
          <p:cNvSpPr/>
          <p:nvPr/>
        </p:nvSpPr>
        <p:spPr>
          <a:xfrm>
            <a:off x="2221230" y="17145"/>
            <a:ext cx="2196000" cy="735330"/>
          </a:xfrm>
          <a:prstGeom prst="chevron">
            <a:avLst/>
          </a:prstGeom>
          <a:solidFill>
            <a:schemeClr val="accent1"/>
          </a:solidFill>
          <a:effectLst>
            <a:softEdge rad="19050"/>
          </a:effectLst>
        </p:spPr>
        <p:style>
          <a:lnRef idx="0">
            <a:srgbClr val="FFFFFF"/>
          </a:lnRef>
          <a:fillRef idx="1">
            <a:schemeClr val="accent1"/>
          </a:fillRef>
          <a:effectRef idx="1">
            <a:schemeClr val="accent1"/>
          </a:effectRef>
          <a:fontRef idx="minor">
            <a:schemeClr val="lt1"/>
          </a:fontRef>
        </p:style>
        <p:txBody>
          <a:bodyPr rtlCol="0" anchor="ctr"/>
          <a:p>
            <a:pPr algn="ctr"/>
            <a:endParaRPr lang="zh-CN" altLang="en-US"/>
          </a:p>
        </p:txBody>
      </p:sp>
      <p:sp>
        <p:nvSpPr>
          <p:cNvPr id="11" name="燕尾形 10"/>
          <p:cNvSpPr/>
          <p:nvPr/>
        </p:nvSpPr>
        <p:spPr>
          <a:xfrm>
            <a:off x="4189730" y="17145"/>
            <a:ext cx="2160000" cy="735330"/>
          </a:xfrm>
          <a:prstGeom prst="chevron">
            <a:avLst/>
          </a:prstGeom>
          <a:solidFill>
            <a:schemeClr val="accent1">
              <a:lumMod val="40000"/>
              <a:lumOff val="6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14" name="燕尾形 13"/>
          <p:cNvSpPr/>
          <p:nvPr/>
        </p:nvSpPr>
        <p:spPr>
          <a:xfrm>
            <a:off x="6123940" y="17145"/>
            <a:ext cx="2160000" cy="735330"/>
          </a:xfrm>
          <a:prstGeom prst="chevron">
            <a:avLst/>
          </a:prstGeom>
          <a:solidFill>
            <a:schemeClr val="accent1">
              <a:lumMod val="40000"/>
              <a:lumOff val="6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p>
        </p:txBody>
      </p:sp>
      <p:sp>
        <p:nvSpPr>
          <p:cNvPr id="16" name="燕尾形 15"/>
          <p:cNvSpPr/>
          <p:nvPr/>
        </p:nvSpPr>
        <p:spPr>
          <a:xfrm>
            <a:off x="8047355" y="17145"/>
            <a:ext cx="2160000" cy="735330"/>
          </a:xfrm>
          <a:prstGeom prst="chevron">
            <a:avLst/>
          </a:prstGeom>
          <a:solidFill>
            <a:schemeClr val="accent1">
              <a:lumMod val="40000"/>
              <a:lumOff val="6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9" name="燕尾形 8"/>
          <p:cNvSpPr/>
          <p:nvPr/>
        </p:nvSpPr>
        <p:spPr>
          <a:xfrm>
            <a:off x="9957435" y="17145"/>
            <a:ext cx="2160000" cy="735330"/>
          </a:xfrm>
          <a:prstGeom prst="chevron">
            <a:avLst/>
          </a:prstGeom>
          <a:solidFill>
            <a:schemeClr val="accent1">
              <a:lumMod val="40000"/>
              <a:lumOff val="6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13" name="文本框 12"/>
          <p:cNvSpPr txBox="1"/>
          <p:nvPr/>
        </p:nvSpPr>
        <p:spPr>
          <a:xfrm>
            <a:off x="4582160" y="154305"/>
            <a:ext cx="1447800"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数据构建</a:t>
            </a:r>
            <a:endParaRPr lang="zh-CN" altLang="en-US" sz="2400" b="1">
              <a:latin typeface="宋体" panose="02010600030101010101" pitchFamily="2" charset="-122"/>
              <a:ea typeface="宋体" panose="02010600030101010101" pitchFamily="2" charset="-122"/>
            </a:endParaRPr>
          </a:p>
        </p:txBody>
      </p:sp>
      <p:sp>
        <p:nvSpPr>
          <p:cNvPr id="15" name="文本框 14"/>
          <p:cNvSpPr txBox="1"/>
          <p:nvPr/>
        </p:nvSpPr>
        <p:spPr>
          <a:xfrm>
            <a:off x="6567805" y="154305"/>
            <a:ext cx="1591310"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视觉模型</a:t>
            </a:r>
            <a:endParaRPr lang="zh-CN" altLang="en-US" sz="2400" b="1">
              <a:latin typeface="宋体" panose="02010600030101010101" pitchFamily="2" charset="-122"/>
              <a:ea typeface="宋体" panose="02010600030101010101" pitchFamily="2" charset="-122"/>
            </a:endParaRPr>
          </a:p>
        </p:txBody>
      </p:sp>
      <p:sp>
        <p:nvSpPr>
          <p:cNvPr id="19" name="文本框 18"/>
          <p:cNvSpPr txBox="1"/>
          <p:nvPr/>
        </p:nvSpPr>
        <p:spPr>
          <a:xfrm>
            <a:off x="8352155" y="154305"/>
            <a:ext cx="1936750" cy="460375"/>
          </a:xfrm>
          <a:prstGeom prst="rect">
            <a:avLst/>
          </a:prstGeom>
          <a:noFill/>
        </p:spPr>
        <p:txBody>
          <a:bodyPr wrap="square" rtlCol="0">
            <a:spAutoFit/>
          </a:bodyPr>
          <a:p>
            <a:r>
              <a:rPr lang="en-US" altLang="zh-CN" sz="240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b="1">
                <a:latin typeface="宋体" panose="02010600030101010101" pitchFamily="2" charset="-122"/>
                <a:ea typeface="宋体" panose="02010600030101010101" pitchFamily="2" charset="-122"/>
                <a:cs typeface="宋体" panose="02010600030101010101" pitchFamily="2" charset="-122"/>
              </a:rPr>
              <a:t>核心算法</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p:cNvSpPr txBox="1"/>
          <p:nvPr/>
        </p:nvSpPr>
        <p:spPr>
          <a:xfrm>
            <a:off x="10265410" y="154305"/>
            <a:ext cx="1738630"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机械臂执行</a:t>
            </a:r>
            <a:endParaRPr lang="zh-CN" altLang="en-US" sz="2400" b="1">
              <a:latin typeface="宋体" panose="02010600030101010101" pitchFamily="2" charset="-122"/>
              <a:ea typeface="宋体" panose="02010600030101010101" pitchFamily="2" charset="-122"/>
            </a:endParaRPr>
          </a:p>
        </p:txBody>
      </p:sp>
      <p:sp>
        <p:nvSpPr>
          <p:cNvPr id="23" name="等腰三角形 22"/>
          <p:cNvSpPr/>
          <p:nvPr/>
        </p:nvSpPr>
        <p:spPr>
          <a:xfrm rot="5400000">
            <a:off x="2096770" y="202565"/>
            <a:ext cx="734060" cy="367030"/>
          </a:xfrm>
          <a:prstGeom prst="triangle">
            <a:avLst>
              <a:gd name="adj" fmla="val 50000"/>
            </a:avLst>
          </a:prstGeom>
          <a:ln>
            <a:solidFill>
              <a:srgbClr val="2E74B5"/>
            </a:solidFill>
          </a:ln>
          <a:effectLst>
            <a:softEdge rad="1905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accent5">
                    <a:lumMod val="75000"/>
                  </a:schemeClr>
                </a:solidFill>
              </a:ln>
              <a:solidFill>
                <a:schemeClr val="accent5">
                  <a:lumMod val="75000"/>
                </a:schemeClr>
              </a:solidFill>
            </a:endParaRPr>
          </a:p>
        </p:txBody>
      </p:sp>
      <p:sp>
        <p:nvSpPr>
          <p:cNvPr id="10" name="文本框 9"/>
          <p:cNvSpPr txBox="1"/>
          <p:nvPr/>
        </p:nvSpPr>
        <p:spPr>
          <a:xfrm>
            <a:off x="2405380" y="125730"/>
            <a:ext cx="1818640" cy="521970"/>
          </a:xfrm>
          <a:prstGeom prst="rect">
            <a:avLst/>
          </a:prstGeom>
          <a:noFill/>
        </p:spPr>
        <p:txBody>
          <a:bodyPr wrap="square" rtlCol="0">
            <a:spAutoFit/>
          </a:bodyPr>
          <a:p>
            <a:r>
              <a:rPr lang="zh-CN" altLang="en-US" sz="2800" b="1">
                <a:solidFill>
                  <a:schemeClr val="bg1"/>
                </a:solidFill>
                <a:latin typeface="宋体" panose="02010600030101010101" pitchFamily="2" charset="-122"/>
                <a:ea typeface="宋体" panose="02010600030101010101" pitchFamily="2" charset="-122"/>
              </a:rPr>
              <a:t>硬件准备</a:t>
            </a:r>
            <a:endParaRPr lang="zh-CN" altLang="en-US" sz="2800" b="1">
              <a:solidFill>
                <a:schemeClr val="bg1"/>
              </a:solidFill>
              <a:latin typeface="宋体" panose="02010600030101010101" pitchFamily="2" charset="-122"/>
              <a:ea typeface="宋体" panose="02010600030101010101" pitchFamily="2" charset="-122"/>
            </a:endParaRPr>
          </a:p>
        </p:txBody>
      </p:sp>
      <p:sp>
        <p:nvSpPr>
          <p:cNvPr id="26" name="文本框 25"/>
          <p:cNvSpPr txBox="1"/>
          <p:nvPr/>
        </p:nvSpPr>
        <p:spPr>
          <a:xfrm>
            <a:off x="0" y="122555"/>
            <a:ext cx="2638425" cy="583565"/>
          </a:xfrm>
          <a:prstGeom prst="rect">
            <a:avLst/>
          </a:prstGeom>
          <a:noFill/>
        </p:spPr>
        <p:txBody>
          <a:bodyPr wrap="square" rtlCol="0">
            <a:spAutoFit/>
          </a:bodyPr>
          <a:p>
            <a:r>
              <a:rPr lang="zh-CN" altLang="en-US" sz="3200" b="1" dirty="0">
                <a:solidFill>
                  <a:schemeClr val="bg1"/>
                </a:solidFill>
                <a:latin typeface="宋体" panose="02010600030101010101" pitchFamily="2" charset="-122"/>
                <a:ea typeface="宋体" panose="02010600030101010101" pitchFamily="2" charset="-122"/>
                <a:cs typeface="OPPOSans B" panose="00020600040101010101" pitchFamily="18" charset="-122"/>
              </a:rPr>
              <a:t>技术</a:t>
            </a:r>
            <a:r>
              <a:rPr lang="zh-CN" altLang="en-US" sz="3200" b="1">
                <a:solidFill>
                  <a:schemeClr val="bg1"/>
                </a:solidFill>
                <a:latin typeface="宋体" panose="02010600030101010101" pitchFamily="2" charset="-122"/>
                <a:ea typeface="宋体" panose="02010600030101010101" pitchFamily="2" charset="-122"/>
                <a:cs typeface="宋体" panose="02010600030101010101" pitchFamily="2" charset="-122"/>
              </a:rPr>
              <a:t>实现</a:t>
            </a:r>
            <a:endParaRPr lang="zh-CN" altLang="en-US" sz="3200" b="1">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pic>
        <p:nvPicPr>
          <p:cNvPr id="27" name="图片 26"/>
          <p:cNvPicPr>
            <a:picLocks noChangeAspect="1"/>
          </p:cNvPicPr>
          <p:nvPr/>
        </p:nvPicPr>
        <p:blipFill>
          <a:blip r:embed="rId1"/>
          <a:stretch>
            <a:fillRect/>
          </a:stretch>
        </p:blipFill>
        <p:spPr>
          <a:xfrm>
            <a:off x="107950" y="1704975"/>
            <a:ext cx="3340735" cy="2080895"/>
          </a:xfrm>
          <a:prstGeom prst="rect">
            <a:avLst/>
          </a:prstGeom>
        </p:spPr>
      </p:pic>
      <p:sp>
        <p:nvSpPr>
          <p:cNvPr id="28" name="文本框 27"/>
          <p:cNvSpPr txBox="1"/>
          <p:nvPr/>
        </p:nvSpPr>
        <p:spPr>
          <a:xfrm>
            <a:off x="807085" y="3785870"/>
            <a:ext cx="1942465" cy="337185"/>
          </a:xfrm>
          <a:prstGeom prst="rect">
            <a:avLst/>
          </a:prstGeom>
          <a:noFill/>
        </p:spPr>
        <p:txBody>
          <a:bodyPr wrap="square" rtlCol="0">
            <a:spAutoFit/>
          </a:bodyPr>
          <a:p>
            <a:r>
              <a:rPr lang="zh-CN" altLang="en-US" sz="1600" b="1">
                <a:latin typeface="宋体" panose="02010600030101010101" pitchFamily="2" charset="-122"/>
                <a:ea typeface="宋体" panose="02010600030101010101" pitchFamily="2" charset="-122"/>
              </a:rPr>
              <a:t>绘制零件草图</a:t>
            </a:r>
            <a:endParaRPr lang="zh-CN" altLang="en-US" sz="1600" b="1">
              <a:latin typeface="宋体" panose="02010600030101010101" pitchFamily="2" charset="-122"/>
              <a:ea typeface="宋体" panose="02010600030101010101" pitchFamily="2" charset="-122"/>
            </a:endParaRPr>
          </a:p>
        </p:txBody>
      </p:sp>
      <p:pic>
        <p:nvPicPr>
          <p:cNvPr id="29" name="图片 28"/>
          <p:cNvPicPr>
            <a:picLocks noChangeAspect="1"/>
          </p:cNvPicPr>
          <p:nvPr/>
        </p:nvPicPr>
        <p:blipFill>
          <a:blip r:embed="rId2"/>
          <a:stretch>
            <a:fillRect/>
          </a:stretch>
        </p:blipFill>
        <p:spPr>
          <a:xfrm>
            <a:off x="3681730" y="1704975"/>
            <a:ext cx="1271905" cy="872490"/>
          </a:xfrm>
          <a:prstGeom prst="rect">
            <a:avLst/>
          </a:prstGeom>
        </p:spPr>
      </p:pic>
      <p:pic>
        <p:nvPicPr>
          <p:cNvPr id="30" name="图片 29"/>
          <p:cNvPicPr>
            <a:picLocks noChangeAspect="1"/>
          </p:cNvPicPr>
          <p:nvPr/>
        </p:nvPicPr>
        <p:blipFill>
          <a:blip r:embed="rId3"/>
          <a:stretch>
            <a:fillRect/>
          </a:stretch>
        </p:blipFill>
        <p:spPr>
          <a:xfrm>
            <a:off x="3681730" y="2583180"/>
            <a:ext cx="1271905" cy="1104900"/>
          </a:xfrm>
          <a:prstGeom prst="rect">
            <a:avLst/>
          </a:prstGeom>
        </p:spPr>
      </p:pic>
      <p:pic>
        <p:nvPicPr>
          <p:cNvPr id="31" name="图片 30"/>
          <p:cNvPicPr>
            <a:picLocks noChangeAspect="1"/>
          </p:cNvPicPr>
          <p:nvPr/>
        </p:nvPicPr>
        <p:blipFill>
          <a:blip r:embed="rId4"/>
          <a:stretch>
            <a:fillRect/>
          </a:stretch>
        </p:blipFill>
        <p:spPr>
          <a:xfrm>
            <a:off x="5024755" y="2102485"/>
            <a:ext cx="224790" cy="1019175"/>
          </a:xfrm>
          <a:prstGeom prst="rect">
            <a:avLst/>
          </a:prstGeom>
        </p:spPr>
      </p:pic>
      <p:pic>
        <p:nvPicPr>
          <p:cNvPr id="32" name="图片 31"/>
          <p:cNvPicPr>
            <a:picLocks noChangeAspect="1"/>
          </p:cNvPicPr>
          <p:nvPr/>
        </p:nvPicPr>
        <p:blipFill>
          <a:blip r:embed="rId4"/>
          <a:stretch>
            <a:fillRect/>
          </a:stretch>
        </p:blipFill>
        <p:spPr>
          <a:xfrm>
            <a:off x="5222240" y="2102485"/>
            <a:ext cx="224790" cy="1019175"/>
          </a:xfrm>
          <a:prstGeom prst="rect">
            <a:avLst/>
          </a:prstGeom>
        </p:spPr>
      </p:pic>
      <p:pic>
        <p:nvPicPr>
          <p:cNvPr id="33" name="图片 32"/>
          <p:cNvPicPr>
            <a:picLocks noChangeAspect="1"/>
          </p:cNvPicPr>
          <p:nvPr/>
        </p:nvPicPr>
        <p:blipFill>
          <a:blip r:embed="rId4"/>
          <a:stretch>
            <a:fillRect/>
          </a:stretch>
        </p:blipFill>
        <p:spPr>
          <a:xfrm>
            <a:off x="5401945" y="2102485"/>
            <a:ext cx="224790" cy="1019175"/>
          </a:xfrm>
          <a:prstGeom prst="rect">
            <a:avLst/>
          </a:prstGeom>
        </p:spPr>
      </p:pic>
      <p:sp>
        <p:nvSpPr>
          <p:cNvPr id="34" name="文本框 33"/>
          <p:cNvSpPr txBox="1"/>
          <p:nvPr/>
        </p:nvSpPr>
        <p:spPr>
          <a:xfrm>
            <a:off x="3801110" y="3774440"/>
            <a:ext cx="1765300" cy="337185"/>
          </a:xfrm>
          <a:prstGeom prst="rect">
            <a:avLst/>
          </a:prstGeom>
          <a:noFill/>
        </p:spPr>
        <p:txBody>
          <a:bodyPr wrap="square" rtlCol="0">
            <a:spAutoFit/>
          </a:bodyPr>
          <a:p>
            <a:r>
              <a:rPr lang="en-US" altLang="zh-CN" sz="1600">
                <a:latin typeface="Times New Roman" panose="02020603050405020304" pitchFamily="18" charset="0"/>
                <a:ea typeface="宋体" panose="02010600030101010101" pitchFamily="2" charset="-122"/>
                <a:cs typeface="Times New Roman" panose="02020603050405020304" pitchFamily="18" charset="0"/>
              </a:rPr>
              <a:t>Solidworks</a:t>
            </a:r>
            <a:r>
              <a:rPr lang="zh-CN" altLang="en-US" sz="1600" b="1">
                <a:latin typeface="宋体" panose="02010600030101010101" pitchFamily="2" charset="-122"/>
                <a:ea typeface="宋体" panose="02010600030101010101" pitchFamily="2" charset="-122"/>
              </a:rPr>
              <a:t>中</a:t>
            </a:r>
            <a:r>
              <a:rPr lang="zh-CN" altLang="en-US" sz="1600" b="1">
                <a:latin typeface="宋体" panose="02010600030101010101" pitchFamily="2" charset="-122"/>
                <a:ea typeface="宋体" panose="02010600030101010101" pitchFamily="2" charset="-122"/>
              </a:rPr>
              <a:t>建模</a:t>
            </a:r>
            <a:endParaRPr lang="zh-CN" altLang="en-US" sz="1600" b="1">
              <a:latin typeface="宋体" panose="02010600030101010101" pitchFamily="2" charset="-122"/>
              <a:ea typeface="宋体" panose="02010600030101010101" pitchFamily="2" charset="-122"/>
            </a:endParaRPr>
          </a:p>
        </p:txBody>
      </p:sp>
      <p:sp>
        <p:nvSpPr>
          <p:cNvPr id="35" name="文本框 34"/>
          <p:cNvSpPr txBox="1"/>
          <p:nvPr/>
        </p:nvSpPr>
        <p:spPr>
          <a:xfrm>
            <a:off x="4068445" y="4413885"/>
            <a:ext cx="1280795" cy="337185"/>
          </a:xfrm>
          <a:prstGeom prst="rect">
            <a:avLst/>
          </a:prstGeom>
          <a:noFill/>
        </p:spPr>
        <p:txBody>
          <a:bodyPr wrap="square" rtlCol="0">
            <a:spAutoFit/>
          </a:bodyPr>
          <a:p>
            <a:r>
              <a:rPr lang="en-US" sz="1600">
                <a:latin typeface="Times New Roman" panose="02020603050405020304" pitchFamily="18" charset="0"/>
                <a:ea typeface="宋体" panose="02010600030101010101" pitchFamily="2" charset="-122"/>
                <a:cs typeface="Times New Roman" panose="02020603050405020304" pitchFamily="18" charset="0"/>
              </a:rPr>
              <a:t>3D</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打印零件</a:t>
            </a:r>
            <a:endParaRPr lang="zh-CN" altLang="en-US" sz="1600" b="1">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6" name="图片 35"/>
          <p:cNvPicPr>
            <a:picLocks noChangeAspect="1"/>
          </p:cNvPicPr>
          <p:nvPr/>
        </p:nvPicPr>
        <p:blipFill>
          <a:blip r:embed="rId5"/>
          <a:srcRect t="4250" b="42721"/>
          <a:stretch>
            <a:fillRect/>
          </a:stretch>
        </p:blipFill>
        <p:spPr>
          <a:xfrm>
            <a:off x="3122930" y="4941570"/>
            <a:ext cx="1294130" cy="1700530"/>
          </a:xfrm>
          <a:prstGeom prst="rect">
            <a:avLst/>
          </a:prstGeom>
        </p:spPr>
      </p:pic>
      <p:pic>
        <p:nvPicPr>
          <p:cNvPr id="37" name="图片 36"/>
          <p:cNvPicPr>
            <a:picLocks noChangeAspect="1"/>
          </p:cNvPicPr>
          <p:nvPr/>
        </p:nvPicPr>
        <p:blipFill>
          <a:blip r:embed="rId5"/>
          <a:srcRect t="56546"/>
          <a:stretch>
            <a:fillRect/>
          </a:stretch>
        </p:blipFill>
        <p:spPr>
          <a:xfrm>
            <a:off x="4505960" y="4988560"/>
            <a:ext cx="1529715" cy="1654175"/>
          </a:xfrm>
          <a:prstGeom prst="rect">
            <a:avLst/>
          </a:prstGeom>
        </p:spPr>
      </p:pic>
      <p:sp>
        <p:nvSpPr>
          <p:cNvPr id="39" name="文本框 38"/>
          <p:cNvSpPr txBox="1"/>
          <p:nvPr/>
        </p:nvSpPr>
        <p:spPr>
          <a:xfrm>
            <a:off x="1124585" y="4413885"/>
            <a:ext cx="617220" cy="342900"/>
          </a:xfrm>
          <a:prstGeom prst="rect">
            <a:avLst/>
          </a:prstGeom>
          <a:noFill/>
        </p:spPr>
        <p:txBody>
          <a:bodyPr wrap="square" rtlCol="0">
            <a:noAutofit/>
          </a:bodyPr>
          <a:p>
            <a:r>
              <a:rPr lang="zh-CN" altLang="en-US" sz="1600" b="1">
                <a:latin typeface="Times New Roman" panose="02020603050405020304" pitchFamily="18" charset="0"/>
                <a:ea typeface="宋体" panose="02010600030101010101" pitchFamily="2" charset="-122"/>
                <a:cs typeface="Times New Roman" panose="02020603050405020304" pitchFamily="18" charset="0"/>
              </a:rPr>
              <a:t>组装</a:t>
            </a:r>
            <a:endParaRPr lang="zh-CN" altLang="en-US" sz="16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右箭头 39"/>
          <p:cNvSpPr/>
          <p:nvPr/>
        </p:nvSpPr>
        <p:spPr>
          <a:xfrm>
            <a:off x="2492375" y="3914775"/>
            <a:ext cx="1040130" cy="137795"/>
          </a:xfrm>
          <a:prstGeom prst="rightArrow">
            <a:avLst/>
          </a:prstGeom>
          <a:solidFill>
            <a:schemeClr val="tx2">
              <a:lumMod val="60000"/>
              <a:lumOff val="40000"/>
              <a:alpha val="6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右箭头 40"/>
          <p:cNvSpPr/>
          <p:nvPr/>
        </p:nvSpPr>
        <p:spPr>
          <a:xfrm rot="10800000">
            <a:off x="2492375" y="4516755"/>
            <a:ext cx="1040130" cy="137795"/>
          </a:xfrm>
          <a:prstGeom prst="rightArrow">
            <a:avLst/>
          </a:prstGeom>
          <a:solidFill>
            <a:schemeClr val="tx2">
              <a:lumMod val="60000"/>
              <a:lumOff val="40000"/>
              <a:alpha val="6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右箭头 41"/>
          <p:cNvSpPr/>
          <p:nvPr/>
        </p:nvSpPr>
        <p:spPr>
          <a:xfrm rot="5400000">
            <a:off x="4439920" y="4195445"/>
            <a:ext cx="405130" cy="119380"/>
          </a:xfrm>
          <a:prstGeom prst="rightArrow">
            <a:avLst/>
          </a:prstGeom>
          <a:solidFill>
            <a:schemeClr val="tx2">
              <a:lumMod val="60000"/>
              <a:lumOff val="40000"/>
              <a:alpha val="6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4" name="直接连接符 43"/>
          <p:cNvCxnSpPr/>
          <p:nvPr/>
        </p:nvCxnSpPr>
        <p:spPr>
          <a:xfrm>
            <a:off x="6417945" y="1012190"/>
            <a:ext cx="18415" cy="5533390"/>
          </a:xfrm>
          <a:prstGeom prst="line">
            <a:avLst/>
          </a:prstGeom>
          <a:ln>
            <a:solidFill>
              <a:schemeClr val="accent1">
                <a:alpha val="60000"/>
              </a:schemeClr>
            </a:solidFill>
            <a:prstDash val="sysDash"/>
          </a:ln>
        </p:spPr>
        <p:style>
          <a:lnRef idx="2">
            <a:schemeClr val="accent1"/>
          </a:lnRef>
          <a:fillRef idx="0">
            <a:srgbClr val="FFFFFF"/>
          </a:fillRef>
          <a:effectRef idx="0">
            <a:srgbClr val="FFFFFF"/>
          </a:effectRef>
          <a:fontRef idx="minor">
            <a:schemeClr val="tx1"/>
          </a:fontRef>
        </p:style>
      </p:cxnSp>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83700" y="2068830"/>
            <a:ext cx="2226945" cy="2970530"/>
          </a:xfrm>
          <a:prstGeom prst="rect">
            <a:avLst/>
          </a:prstGeom>
          <a:effectLst>
            <a:softEdge rad="25400"/>
          </a:effectLst>
        </p:spPr>
      </p:pic>
      <p:sp>
        <p:nvSpPr>
          <p:cNvPr id="46" name="椭圆 45"/>
          <p:cNvSpPr/>
          <p:nvPr/>
        </p:nvSpPr>
        <p:spPr>
          <a:xfrm>
            <a:off x="9405620" y="4028440"/>
            <a:ext cx="400685" cy="451485"/>
          </a:xfrm>
          <a:prstGeom prst="ellipse">
            <a:avLst/>
          </a:prstGeom>
          <a:solidFill>
            <a:schemeClr val="accent1">
              <a:alpha val="30000"/>
            </a:schemeClr>
          </a:solidFill>
          <a:ln>
            <a:solidFill>
              <a:srgbClr val="2E74B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7" name="文本框 46"/>
          <p:cNvSpPr txBox="1"/>
          <p:nvPr/>
        </p:nvSpPr>
        <p:spPr>
          <a:xfrm>
            <a:off x="6844030" y="1045210"/>
            <a:ext cx="4869180" cy="1106805"/>
          </a:xfrm>
          <a:prstGeom prst="rect">
            <a:avLst/>
          </a:prstGeom>
          <a:noFill/>
        </p:spPr>
        <p:txBody>
          <a:bodyPr wrap="square" rtlCol="0">
            <a:spAutoFit/>
          </a:bodyPr>
          <a:p>
            <a:r>
              <a:rPr lang="zh-CN" altLang="en-US" b="1">
                <a:latin typeface="宋体" panose="02010600030101010101" pitchFamily="2" charset="-122"/>
                <a:ea typeface="宋体" panose="02010600030101010101" pitchFamily="2" charset="-122"/>
              </a:rPr>
              <a:t>相机标定：</a:t>
            </a:r>
            <a:endParaRPr lang="zh-CN" altLang="en-US" b="1">
              <a:latin typeface="宋体" panose="02010600030101010101" pitchFamily="2" charset="-122"/>
              <a:ea typeface="宋体" panose="02010600030101010101" pitchFamily="2" charset="-122"/>
            </a:endParaRPr>
          </a:p>
          <a:p>
            <a:pPr indent="457200"/>
            <a:r>
              <a:rPr lang="zh-CN" altLang="en-US" sz="1600" b="1">
                <a:latin typeface="宋体" panose="02010600030101010101" pitchFamily="2" charset="-122"/>
                <a:ea typeface="宋体" panose="02010600030101010101" pitchFamily="2" charset="-122"/>
              </a:rPr>
              <a:t>标定工作是通过测量相机相对于机械臂坐标系的相对位置，以获得相机坐标系至机械臂坐标系的转移矩阵。</a:t>
            </a:r>
            <a:endParaRPr lang="zh-CN" altLang="en-US" sz="1600" b="1">
              <a:latin typeface="宋体" panose="02010600030101010101" pitchFamily="2" charset="-122"/>
              <a:ea typeface="宋体" panose="02010600030101010101" pitchFamily="2" charset="-122"/>
            </a:endParaRPr>
          </a:p>
        </p:txBody>
      </p:sp>
      <p:sp>
        <p:nvSpPr>
          <p:cNvPr id="48" name="文本框 47"/>
          <p:cNvSpPr txBox="1"/>
          <p:nvPr/>
        </p:nvSpPr>
        <p:spPr>
          <a:xfrm>
            <a:off x="2322830" y="1045210"/>
            <a:ext cx="1992630" cy="368300"/>
          </a:xfrm>
          <a:prstGeom prst="rect">
            <a:avLst/>
          </a:prstGeom>
          <a:noFill/>
        </p:spPr>
        <p:txBody>
          <a:bodyPr wrap="square" rtlCol="0">
            <a:spAutoFit/>
          </a:bodyPr>
          <a:p>
            <a:r>
              <a:rPr lang="zh-CN" altLang="en-US" b="1">
                <a:latin typeface="宋体" panose="02010600030101010101" pitchFamily="2" charset="-122"/>
                <a:ea typeface="宋体" panose="02010600030101010101" pitchFamily="2" charset="-122"/>
                <a:sym typeface="+mn-ea"/>
              </a:rPr>
              <a:t>设计</a:t>
            </a:r>
            <a:r>
              <a:rPr lang="zh-CN" altLang="en-US" b="1">
                <a:latin typeface="宋体" panose="02010600030101010101" pitchFamily="2" charset="-122"/>
                <a:ea typeface="宋体" panose="02010600030101010101" pitchFamily="2" charset="-122"/>
              </a:rPr>
              <a:t>任务对象</a:t>
            </a:r>
            <a:endParaRPr lang="zh-CN" altLang="en-US" b="1">
              <a:latin typeface="宋体" panose="02010600030101010101" pitchFamily="2" charset="-122"/>
              <a:ea typeface="宋体" panose="02010600030101010101" pitchFamily="2" charset="-122"/>
            </a:endParaRPr>
          </a:p>
        </p:txBody>
      </p:sp>
      <p:cxnSp>
        <p:nvCxnSpPr>
          <p:cNvPr id="49" name="直接箭头连接符 48"/>
          <p:cNvCxnSpPr>
            <a:stCxn id="46" idx="2"/>
          </p:cNvCxnSpPr>
          <p:nvPr/>
        </p:nvCxnSpPr>
        <p:spPr>
          <a:xfrm flipH="1" flipV="1">
            <a:off x="8927465" y="3938905"/>
            <a:ext cx="478155" cy="3155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圆角矩形标注 49"/>
          <p:cNvSpPr/>
          <p:nvPr/>
        </p:nvSpPr>
        <p:spPr>
          <a:xfrm>
            <a:off x="6918960" y="2151380"/>
            <a:ext cx="2130425" cy="1763395"/>
          </a:xfrm>
          <a:prstGeom prst="wedgeRoundRectCallout">
            <a:avLst>
              <a:gd name="adj1" fmla="val 41803"/>
              <a:gd name="adj2" fmla="val 54825"/>
              <a:gd name="adj3" fmla="val 16667"/>
            </a:avLst>
          </a:prstGeom>
          <a:solidFill>
            <a:schemeClr val="accent1">
              <a:alpha val="5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nvSpPr>
        <p:spPr>
          <a:xfrm>
            <a:off x="6985000" y="2232025"/>
            <a:ext cx="2011680" cy="1568450"/>
          </a:xfrm>
          <a:prstGeom prst="rect">
            <a:avLst/>
          </a:prstGeom>
          <a:noFill/>
        </p:spPr>
        <p:txBody>
          <a:bodyPr wrap="square" rtlCol="0">
            <a:spAutoFit/>
          </a:bodyPr>
          <a:p>
            <a:r>
              <a:rPr lang="en-US" altLang="zh-CN" sz="1200">
                <a:latin typeface="宋体" panose="02010600030101010101" pitchFamily="2" charset="-122"/>
                <a:ea typeface="宋体" panose="02010600030101010101" pitchFamily="2" charset="-122"/>
                <a:cs typeface="宋体" panose="02010600030101010101" pitchFamily="2" charset="-122"/>
              </a:rPr>
              <a:t>     </a:t>
            </a:r>
            <a:r>
              <a:rPr lang="en-US" altLang="zh-CN" sz="1200">
                <a:latin typeface="Times New Roman" panose="02020603050405020304" pitchFamily="18" charset="0"/>
                <a:ea typeface="宋体" panose="02010600030101010101" pitchFamily="2" charset="-122"/>
                <a:cs typeface="Times New Roman" panose="02020603050405020304" pitchFamily="18" charset="0"/>
              </a:rPr>
              <a:t>Intel RealSense D435i</a:t>
            </a:r>
            <a:r>
              <a:rPr lang="zh-CN" altLang="en-US" sz="1200">
                <a:latin typeface="宋体" panose="02010600030101010101" pitchFamily="2" charset="-122"/>
                <a:ea typeface="宋体" panose="02010600030101010101" pitchFamily="2" charset="-122"/>
                <a:cs typeface="宋体" panose="02010600030101010101" pitchFamily="2" charset="-122"/>
              </a:rPr>
              <a:t>是一款专为移动和动态场景设计的双目</a:t>
            </a:r>
            <a:r>
              <a:rPr lang="en-US" altLang="zh-CN" sz="1200">
                <a:latin typeface="宋体" panose="02010600030101010101" pitchFamily="2" charset="-122"/>
                <a:ea typeface="宋体" panose="02010600030101010101" pitchFamily="2" charset="-122"/>
                <a:cs typeface="宋体" panose="02010600030101010101" pitchFamily="2" charset="-122"/>
              </a:rPr>
              <a:t>RGB-D</a:t>
            </a:r>
            <a:r>
              <a:rPr lang="zh-CN" altLang="en-US" sz="1200">
                <a:latin typeface="宋体" panose="02010600030101010101" pitchFamily="2" charset="-122"/>
                <a:ea typeface="宋体" panose="02010600030101010101" pitchFamily="2" charset="-122"/>
                <a:cs typeface="宋体" panose="02010600030101010101" pitchFamily="2" charset="-122"/>
              </a:rPr>
              <a:t>深度相机。该相机采用全局快门技术，拥有较宽的视野，是目前机器人导航、无人机避障及手持</a:t>
            </a:r>
            <a:r>
              <a:rPr lang="en-US" altLang="zh-CN" sz="1200">
                <a:latin typeface="宋体" panose="02010600030101010101" pitchFamily="2" charset="-122"/>
                <a:ea typeface="宋体" panose="02010600030101010101" pitchFamily="2" charset="-122"/>
                <a:cs typeface="宋体" panose="02010600030101010101" pitchFamily="2" charset="-122"/>
              </a:rPr>
              <a:t>3D</a:t>
            </a:r>
            <a:r>
              <a:rPr lang="zh-CN" altLang="en-US" sz="1200">
                <a:latin typeface="宋体" panose="02010600030101010101" pitchFamily="2" charset="-122"/>
                <a:ea typeface="宋体" panose="02010600030101010101" pitchFamily="2" charset="-122"/>
                <a:cs typeface="宋体" panose="02010600030101010101" pitchFamily="2" charset="-122"/>
              </a:rPr>
              <a:t>扫描等领域的首选传感器之一。</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cxnSp>
        <p:nvCxnSpPr>
          <p:cNvPr id="52" name="直接箭头连接符 51"/>
          <p:cNvCxnSpPr/>
          <p:nvPr/>
        </p:nvCxnSpPr>
        <p:spPr>
          <a:xfrm flipH="1">
            <a:off x="8996680" y="4260850"/>
            <a:ext cx="419735" cy="4610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54" name="图片 53"/>
          <p:cNvPicPr>
            <a:picLocks noChangeAspect="1"/>
          </p:cNvPicPr>
          <p:nvPr/>
        </p:nvPicPr>
        <p:blipFill>
          <a:blip r:embed="rId7"/>
          <a:stretch>
            <a:fillRect/>
          </a:stretch>
        </p:blipFill>
        <p:spPr>
          <a:xfrm>
            <a:off x="8284210" y="5451475"/>
            <a:ext cx="3014980" cy="1005205"/>
          </a:xfrm>
          <a:prstGeom prst="rect">
            <a:avLst/>
          </a:prstGeom>
          <a:effectLst>
            <a:softEdge rad="38100"/>
          </a:effectLst>
        </p:spPr>
      </p:pic>
      <p:sp>
        <p:nvSpPr>
          <p:cNvPr id="55" name="文本框 54"/>
          <p:cNvSpPr txBox="1"/>
          <p:nvPr/>
        </p:nvSpPr>
        <p:spPr>
          <a:xfrm>
            <a:off x="6918960" y="5769610"/>
            <a:ext cx="1140460" cy="368300"/>
          </a:xfrm>
          <a:prstGeom prst="rect">
            <a:avLst/>
          </a:prstGeom>
          <a:noFill/>
        </p:spPr>
        <p:txBody>
          <a:bodyPr wrap="square" rtlCol="0">
            <a:spAutoFit/>
          </a:bodyPr>
          <a:p>
            <a:r>
              <a:rPr lang="zh-CN" altLang="en-US" b="1">
                <a:latin typeface="宋体" panose="02010600030101010101" pitchFamily="2" charset="-122"/>
                <a:ea typeface="宋体" panose="02010600030101010101" pitchFamily="2" charset="-122"/>
              </a:rPr>
              <a:t>转移矩阵：</a:t>
            </a:r>
            <a:endParaRPr lang="zh-CN" altLang="en-US" b="1">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8"/>
          <a:srcRect b="7312"/>
          <a:stretch>
            <a:fillRect/>
          </a:stretch>
        </p:blipFill>
        <p:spPr>
          <a:xfrm>
            <a:off x="859155" y="4829810"/>
            <a:ext cx="1147445" cy="1891665"/>
          </a:xfrm>
          <a:prstGeom prst="rect">
            <a:avLst/>
          </a:prstGeom>
          <a:effectLst>
            <a:softEdge rad="25400"/>
          </a:effectLst>
        </p:spPr>
      </p:pic>
      <p:pic>
        <p:nvPicPr>
          <p:cNvPr id="5" name="图片 4"/>
          <p:cNvPicPr>
            <a:picLocks noChangeAspect="1"/>
          </p:cNvPicPr>
          <p:nvPr/>
        </p:nvPicPr>
        <p:blipFill>
          <a:blip r:embed="rId9"/>
          <a:stretch>
            <a:fillRect/>
          </a:stretch>
        </p:blipFill>
        <p:spPr>
          <a:xfrm>
            <a:off x="7075805" y="4260850"/>
            <a:ext cx="1851660" cy="1042035"/>
          </a:xfrm>
          <a:prstGeom prst="rect">
            <a:avLst/>
          </a:prstGeom>
          <a:effectLst>
            <a:softEdge rad="25400"/>
          </a:effectLst>
        </p:spPr>
      </p:pic>
    </p:spTree>
    <p:custDataLst>
      <p:tags r:id="rId10"/>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 name="圆角矩形 55"/>
          <p:cNvSpPr/>
          <p:nvPr/>
        </p:nvSpPr>
        <p:spPr>
          <a:xfrm>
            <a:off x="739140" y="1174750"/>
            <a:ext cx="11379200" cy="826135"/>
          </a:xfrm>
          <a:prstGeom prst="roundRect">
            <a:avLst/>
          </a:prstGeom>
          <a:solidFill>
            <a:schemeClr val="accent2">
              <a:alpha val="5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灯片编号占位符 3"/>
          <p:cNvSpPr>
            <a:spLocks noGrp="1"/>
          </p:cNvSpPr>
          <p:nvPr>
            <p:ph type="sldNum" sz="quarter" idx="12"/>
          </p:nvPr>
        </p:nvSpPr>
        <p:spPr/>
        <p:txBody>
          <a:bodyPr/>
          <a:p>
            <a:fld id="{FCAB1F90-A609-4CAE-B4DD-D0A65ECDB0FD}" type="slidenum">
              <a:rPr lang="zh-CN" altLang="en-US" smtClean="0"/>
            </a:fld>
            <a:endParaRPr lang="zh-CN" altLang="en-US"/>
          </a:p>
        </p:txBody>
      </p:sp>
      <p:sp>
        <p:nvSpPr>
          <p:cNvPr id="25" name="矩形 24"/>
          <p:cNvSpPr/>
          <p:nvPr/>
        </p:nvSpPr>
        <p:spPr>
          <a:xfrm>
            <a:off x="-763270" y="0"/>
            <a:ext cx="13496290" cy="890270"/>
          </a:xfrm>
          <a:prstGeom prst="rect">
            <a:avLst/>
          </a:prstGeom>
          <a:gradFill>
            <a:gsLst>
              <a:gs pos="59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燕尾形 4"/>
          <p:cNvSpPr/>
          <p:nvPr/>
        </p:nvSpPr>
        <p:spPr>
          <a:xfrm>
            <a:off x="2221230" y="17145"/>
            <a:ext cx="2196000" cy="735330"/>
          </a:xfrm>
          <a:prstGeom prst="chevron">
            <a:avLst/>
          </a:prstGeom>
          <a:solidFill>
            <a:schemeClr val="accent1">
              <a:lumMod val="60000"/>
              <a:lumOff val="40000"/>
            </a:schemeClr>
          </a:solidFill>
          <a:ln>
            <a:solidFill>
              <a:schemeClr val="accent1">
                <a:lumMod val="60000"/>
                <a:lumOff val="40000"/>
              </a:schemeClr>
            </a:solidFill>
          </a:ln>
          <a:effectLst>
            <a:softEdge rad="19050"/>
          </a:effectLst>
        </p:spPr>
        <p:style>
          <a:lnRef idx="0">
            <a:srgbClr val="FFFFFF"/>
          </a:lnRef>
          <a:fillRef idx="1">
            <a:schemeClr val="accent1"/>
          </a:fillRef>
          <a:effectRef idx="1">
            <a:schemeClr val="accent1"/>
          </a:effectRef>
          <a:fontRef idx="minor">
            <a:schemeClr val="lt1"/>
          </a:fontRef>
        </p:style>
        <p:txBody>
          <a:bodyPr rtlCol="0" anchor="ctr"/>
          <a:p>
            <a:pPr algn="ctr"/>
            <a:endParaRPr lang="zh-CN" altLang="en-US"/>
          </a:p>
        </p:txBody>
      </p:sp>
      <p:sp>
        <p:nvSpPr>
          <p:cNvPr id="11" name="燕尾形 10"/>
          <p:cNvSpPr/>
          <p:nvPr/>
        </p:nvSpPr>
        <p:spPr>
          <a:xfrm>
            <a:off x="4189730" y="17145"/>
            <a:ext cx="2160000" cy="735330"/>
          </a:xfrm>
          <a:prstGeom prst="chevron">
            <a:avLst/>
          </a:prstGeom>
          <a:solidFill>
            <a:schemeClr val="accent5">
              <a:lumMod val="75000"/>
            </a:schemeClr>
          </a:solidFill>
          <a:ln>
            <a:solidFill>
              <a:schemeClr val="accent5">
                <a:lumMod val="75000"/>
              </a:schemeClr>
            </a:solidFill>
          </a:ln>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14" name="燕尾形 13"/>
          <p:cNvSpPr/>
          <p:nvPr/>
        </p:nvSpPr>
        <p:spPr>
          <a:xfrm>
            <a:off x="6123940" y="17145"/>
            <a:ext cx="2160000" cy="735330"/>
          </a:xfrm>
          <a:prstGeom prst="chevron">
            <a:avLst/>
          </a:prstGeom>
          <a:solidFill>
            <a:schemeClr val="accent1">
              <a:lumMod val="40000"/>
              <a:lumOff val="6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p>
        </p:txBody>
      </p:sp>
      <p:sp>
        <p:nvSpPr>
          <p:cNvPr id="16" name="燕尾形 15"/>
          <p:cNvSpPr/>
          <p:nvPr/>
        </p:nvSpPr>
        <p:spPr>
          <a:xfrm>
            <a:off x="8047355" y="17145"/>
            <a:ext cx="2160000" cy="735330"/>
          </a:xfrm>
          <a:prstGeom prst="chevron">
            <a:avLst/>
          </a:prstGeom>
          <a:solidFill>
            <a:schemeClr val="accent1">
              <a:lumMod val="40000"/>
              <a:lumOff val="6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9" name="燕尾形 8"/>
          <p:cNvSpPr/>
          <p:nvPr/>
        </p:nvSpPr>
        <p:spPr>
          <a:xfrm>
            <a:off x="9957435" y="17145"/>
            <a:ext cx="2160000" cy="735330"/>
          </a:xfrm>
          <a:prstGeom prst="chevron">
            <a:avLst/>
          </a:prstGeom>
          <a:solidFill>
            <a:schemeClr val="accent1">
              <a:lumMod val="40000"/>
              <a:lumOff val="6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13" name="文本框 12"/>
          <p:cNvSpPr txBox="1"/>
          <p:nvPr/>
        </p:nvSpPr>
        <p:spPr>
          <a:xfrm>
            <a:off x="4516120" y="129540"/>
            <a:ext cx="1687195" cy="521970"/>
          </a:xfrm>
          <a:prstGeom prst="rect">
            <a:avLst/>
          </a:prstGeom>
          <a:noFill/>
        </p:spPr>
        <p:txBody>
          <a:bodyPr wrap="square" rtlCol="0">
            <a:spAutoFit/>
          </a:bodyPr>
          <a:p>
            <a:r>
              <a:rPr lang="zh-CN" altLang="en-US" sz="2800" b="1">
                <a:solidFill>
                  <a:schemeClr val="bg1"/>
                </a:solidFill>
                <a:latin typeface="宋体" panose="02010600030101010101" pitchFamily="2" charset="-122"/>
                <a:ea typeface="宋体" panose="02010600030101010101" pitchFamily="2" charset="-122"/>
              </a:rPr>
              <a:t>数据构建</a:t>
            </a:r>
            <a:endParaRPr lang="zh-CN" altLang="en-US" sz="2800" b="1">
              <a:solidFill>
                <a:schemeClr val="bg1"/>
              </a:solidFill>
              <a:latin typeface="宋体" panose="02010600030101010101" pitchFamily="2" charset="-122"/>
              <a:ea typeface="宋体" panose="02010600030101010101" pitchFamily="2" charset="-122"/>
            </a:endParaRPr>
          </a:p>
        </p:txBody>
      </p:sp>
      <p:sp>
        <p:nvSpPr>
          <p:cNvPr id="15" name="文本框 14"/>
          <p:cNvSpPr txBox="1"/>
          <p:nvPr/>
        </p:nvSpPr>
        <p:spPr>
          <a:xfrm>
            <a:off x="6567805" y="154305"/>
            <a:ext cx="1591310"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视觉模型</a:t>
            </a:r>
            <a:endParaRPr lang="zh-CN" altLang="en-US" sz="2400" b="1">
              <a:latin typeface="宋体" panose="02010600030101010101" pitchFamily="2" charset="-122"/>
              <a:ea typeface="宋体" panose="02010600030101010101" pitchFamily="2" charset="-122"/>
            </a:endParaRPr>
          </a:p>
        </p:txBody>
      </p:sp>
      <p:sp>
        <p:nvSpPr>
          <p:cNvPr id="19" name="文本框 18"/>
          <p:cNvSpPr txBox="1"/>
          <p:nvPr/>
        </p:nvSpPr>
        <p:spPr>
          <a:xfrm>
            <a:off x="8352155" y="154305"/>
            <a:ext cx="1936750" cy="460375"/>
          </a:xfrm>
          <a:prstGeom prst="rect">
            <a:avLst/>
          </a:prstGeom>
          <a:noFill/>
        </p:spPr>
        <p:txBody>
          <a:bodyPr wrap="square" rtlCol="0">
            <a:spAutoFit/>
          </a:bodyPr>
          <a:p>
            <a:r>
              <a:rPr lang="en-US" altLang="zh-CN" sz="240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b="1">
                <a:latin typeface="宋体" panose="02010600030101010101" pitchFamily="2" charset="-122"/>
                <a:ea typeface="宋体" panose="02010600030101010101" pitchFamily="2" charset="-122"/>
                <a:cs typeface="宋体" panose="02010600030101010101" pitchFamily="2" charset="-122"/>
              </a:rPr>
              <a:t>核心算法</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p:cNvSpPr txBox="1"/>
          <p:nvPr/>
        </p:nvSpPr>
        <p:spPr>
          <a:xfrm>
            <a:off x="10265410" y="154305"/>
            <a:ext cx="1738630"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机械臂执行</a:t>
            </a:r>
            <a:endParaRPr lang="zh-CN" altLang="en-US" sz="2400" b="1">
              <a:latin typeface="宋体" panose="02010600030101010101" pitchFamily="2" charset="-122"/>
              <a:ea typeface="宋体" panose="02010600030101010101" pitchFamily="2" charset="-122"/>
            </a:endParaRPr>
          </a:p>
        </p:txBody>
      </p:sp>
      <p:sp>
        <p:nvSpPr>
          <p:cNvPr id="23" name="等腰三角形 22"/>
          <p:cNvSpPr/>
          <p:nvPr/>
        </p:nvSpPr>
        <p:spPr>
          <a:xfrm rot="5400000">
            <a:off x="2096770" y="202565"/>
            <a:ext cx="734060" cy="367030"/>
          </a:xfrm>
          <a:prstGeom prst="triangle">
            <a:avLst>
              <a:gd name="adj" fmla="val 50000"/>
            </a:avLst>
          </a:prstGeom>
          <a:solidFill>
            <a:schemeClr val="accent1">
              <a:lumMod val="60000"/>
              <a:lumOff val="40000"/>
            </a:schemeClr>
          </a:solidFill>
          <a:ln>
            <a:solidFill>
              <a:schemeClr val="accent1">
                <a:lumMod val="60000"/>
                <a:lumOff val="40000"/>
              </a:schemeClr>
            </a:solidFill>
          </a:ln>
          <a:effectLst>
            <a:softEdge rad="1905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accent5">
                    <a:lumMod val="75000"/>
                  </a:schemeClr>
                </a:solidFill>
              </a:ln>
              <a:solidFill>
                <a:schemeClr val="accent5">
                  <a:lumMod val="75000"/>
                </a:schemeClr>
              </a:solidFill>
            </a:endParaRPr>
          </a:p>
        </p:txBody>
      </p:sp>
      <p:sp>
        <p:nvSpPr>
          <p:cNvPr id="10" name="文本框 9"/>
          <p:cNvSpPr txBox="1"/>
          <p:nvPr/>
        </p:nvSpPr>
        <p:spPr>
          <a:xfrm>
            <a:off x="2487930" y="154305"/>
            <a:ext cx="1818640" cy="460375"/>
          </a:xfrm>
          <a:prstGeom prst="rect">
            <a:avLst/>
          </a:prstGeom>
          <a:noFill/>
        </p:spPr>
        <p:txBody>
          <a:bodyPr wrap="square" rtlCol="0">
            <a:spAutoFit/>
          </a:bodyPr>
          <a:p>
            <a:r>
              <a:rPr lang="zh-CN" altLang="en-US" sz="2400" b="1">
                <a:solidFill>
                  <a:schemeClr val="tx1"/>
                </a:solidFill>
                <a:latin typeface="宋体" panose="02010600030101010101" pitchFamily="2" charset="-122"/>
                <a:ea typeface="宋体" panose="02010600030101010101" pitchFamily="2" charset="-122"/>
              </a:rPr>
              <a:t>硬件准备</a:t>
            </a:r>
            <a:endParaRPr lang="zh-CN" altLang="en-US" sz="2400" b="1">
              <a:solidFill>
                <a:schemeClr val="tx1"/>
              </a:solidFill>
              <a:latin typeface="宋体" panose="02010600030101010101" pitchFamily="2" charset="-122"/>
              <a:ea typeface="宋体" panose="02010600030101010101" pitchFamily="2" charset="-122"/>
            </a:endParaRPr>
          </a:p>
        </p:txBody>
      </p:sp>
      <p:sp>
        <p:nvSpPr>
          <p:cNvPr id="26" name="文本框 25"/>
          <p:cNvSpPr txBox="1"/>
          <p:nvPr/>
        </p:nvSpPr>
        <p:spPr>
          <a:xfrm>
            <a:off x="0" y="122555"/>
            <a:ext cx="2259330" cy="583565"/>
          </a:xfrm>
          <a:prstGeom prst="rect">
            <a:avLst/>
          </a:prstGeom>
          <a:noFill/>
        </p:spPr>
        <p:txBody>
          <a:bodyPr wrap="square" rtlCol="0">
            <a:spAutoFit/>
          </a:bodyPr>
          <a:p>
            <a:r>
              <a:rPr lang="zh-CN" altLang="en-US" sz="3200" b="1" dirty="0">
                <a:solidFill>
                  <a:schemeClr val="bg1"/>
                </a:solidFill>
                <a:latin typeface="宋体" panose="02010600030101010101" pitchFamily="2" charset="-122"/>
                <a:ea typeface="宋体" panose="02010600030101010101" pitchFamily="2" charset="-122"/>
                <a:cs typeface="OPPOSans B" panose="00020600040101010101" pitchFamily="18" charset="-122"/>
              </a:rPr>
              <a:t>技术</a:t>
            </a:r>
            <a:r>
              <a:rPr lang="zh-CN" altLang="en-US" sz="3200" b="1">
                <a:solidFill>
                  <a:schemeClr val="bg1"/>
                </a:solidFill>
                <a:latin typeface="宋体" panose="02010600030101010101" pitchFamily="2" charset="-122"/>
                <a:ea typeface="宋体" panose="02010600030101010101" pitchFamily="2" charset="-122"/>
                <a:cs typeface="宋体" panose="02010600030101010101" pitchFamily="2" charset="-122"/>
              </a:rPr>
              <a:t>实现</a:t>
            </a:r>
            <a:endParaRPr lang="zh-CN" altLang="en-US" sz="3200" b="1">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1"/>
          <a:stretch>
            <a:fillRect/>
          </a:stretch>
        </p:blipFill>
        <p:spPr>
          <a:xfrm>
            <a:off x="165100" y="2320290"/>
            <a:ext cx="1784350" cy="3411855"/>
          </a:xfrm>
          <a:prstGeom prst="rect">
            <a:avLst/>
          </a:prstGeom>
          <a:effectLst>
            <a:softEdge rad="25400"/>
          </a:effectLst>
        </p:spPr>
      </p:pic>
      <p:pic>
        <p:nvPicPr>
          <p:cNvPr id="7" name="图片 6"/>
          <p:cNvPicPr>
            <a:picLocks noChangeAspect="1"/>
          </p:cNvPicPr>
          <p:nvPr/>
        </p:nvPicPr>
        <p:blipFill>
          <a:blip r:embed="rId2"/>
          <a:stretch>
            <a:fillRect/>
          </a:stretch>
        </p:blipFill>
        <p:spPr>
          <a:xfrm>
            <a:off x="1949450" y="2320290"/>
            <a:ext cx="1799590" cy="3411855"/>
          </a:xfrm>
          <a:prstGeom prst="rect">
            <a:avLst/>
          </a:prstGeom>
          <a:effectLst>
            <a:softEdge rad="25400"/>
          </a:effectLst>
        </p:spPr>
      </p:pic>
      <p:sp>
        <p:nvSpPr>
          <p:cNvPr id="8" name="文本框 7"/>
          <p:cNvSpPr txBox="1"/>
          <p:nvPr/>
        </p:nvSpPr>
        <p:spPr>
          <a:xfrm>
            <a:off x="924560" y="1229995"/>
            <a:ext cx="2171065" cy="706755"/>
          </a:xfrm>
          <a:prstGeom prst="rect">
            <a:avLst/>
          </a:prstGeom>
          <a:noFill/>
        </p:spPr>
        <p:txBody>
          <a:bodyPr wrap="square" rtlCol="0">
            <a:spAutoFit/>
          </a:bodyPr>
          <a:p>
            <a:r>
              <a:rPr lang="en-US" altLang="zh-CN" sz="2000">
                <a:latin typeface="Times New Roman" panose="02020603050405020304" pitchFamily="18" charset="0"/>
                <a:cs typeface="Times New Roman" panose="02020603050405020304" pitchFamily="18" charset="0"/>
              </a:rPr>
              <a:t>RGB-D</a:t>
            </a:r>
            <a:r>
              <a:rPr lang="zh-CN" altLang="en-US" sz="2000" b="1">
                <a:latin typeface="宋体" panose="02010600030101010101" pitchFamily="2" charset="-122"/>
                <a:ea typeface="宋体" panose="02010600030101010101" pitchFamily="2" charset="-122"/>
                <a:cs typeface="Times New Roman" panose="02020603050405020304" pitchFamily="18" charset="0"/>
              </a:rPr>
              <a:t>采集程序</a:t>
            </a:r>
            <a:r>
              <a:rPr lang="zh-CN" altLang="en-US" sz="2000">
                <a:latin typeface="Times New Roman" panose="02020603050405020304" pitchFamily="18" charset="0"/>
                <a:cs typeface="Times New Roman" panose="02020603050405020304" pitchFamily="18" charset="0"/>
              </a:rPr>
              <a:t>：</a:t>
            </a:r>
            <a:endParaRPr lang="zh-CN" altLang="en-US"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capture_rgbd.py</a:t>
            </a:r>
            <a:endParaRPr lang="en-US" altLang="zh-CN" sz="200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4350385" y="2268220"/>
            <a:ext cx="1455420" cy="1083310"/>
          </a:xfrm>
          <a:prstGeom prst="rect">
            <a:avLst/>
          </a:prstGeom>
          <a:effectLst>
            <a:softEdge rad="12700"/>
          </a:effectLst>
        </p:spPr>
      </p:pic>
      <p:pic>
        <p:nvPicPr>
          <p:cNvPr id="18" name="图片 17"/>
          <p:cNvPicPr>
            <a:picLocks noChangeAspect="1"/>
          </p:cNvPicPr>
          <p:nvPr/>
        </p:nvPicPr>
        <p:blipFill>
          <a:blip r:embed="rId4"/>
          <a:stretch>
            <a:fillRect/>
          </a:stretch>
        </p:blipFill>
        <p:spPr>
          <a:xfrm>
            <a:off x="4362450" y="3429000"/>
            <a:ext cx="1454150" cy="1105535"/>
          </a:xfrm>
          <a:prstGeom prst="rect">
            <a:avLst/>
          </a:prstGeom>
          <a:effectLst>
            <a:softEdge rad="12700"/>
          </a:effectLst>
        </p:spPr>
      </p:pic>
      <p:pic>
        <p:nvPicPr>
          <p:cNvPr id="21" name="图片 20"/>
          <p:cNvPicPr>
            <a:picLocks noChangeAspect="1"/>
          </p:cNvPicPr>
          <p:nvPr/>
        </p:nvPicPr>
        <p:blipFill>
          <a:blip r:embed="rId5"/>
          <a:stretch>
            <a:fillRect/>
          </a:stretch>
        </p:blipFill>
        <p:spPr>
          <a:xfrm>
            <a:off x="4352290" y="4648835"/>
            <a:ext cx="1453515" cy="1217295"/>
          </a:xfrm>
          <a:prstGeom prst="rect">
            <a:avLst/>
          </a:prstGeom>
          <a:effectLst>
            <a:softEdge rad="12700"/>
          </a:effectLst>
        </p:spPr>
      </p:pic>
      <p:sp>
        <p:nvSpPr>
          <p:cNvPr id="24" name="文本框 23"/>
          <p:cNvSpPr txBox="1"/>
          <p:nvPr/>
        </p:nvSpPr>
        <p:spPr>
          <a:xfrm>
            <a:off x="4785360" y="5980430"/>
            <a:ext cx="941705" cy="528320"/>
          </a:xfrm>
          <a:prstGeom prst="rect">
            <a:avLst/>
          </a:prstGeom>
          <a:noFill/>
        </p:spPr>
        <p:txBody>
          <a:bodyPr vert="eaVert" wrap="square" rtlCol="0">
            <a:noAutofit/>
          </a:bodyPr>
          <a:p>
            <a:r>
              <a:rPr lang="en-US" altLang="zh-CN" sz="4400"/>
              <a:t>...</a:t>
            </a:r>
            <a:endParaRPr lang="en-US" altLang="zh-CN" sz="4400"/>
          </a:p>
        </p:txBody>
      </p:sp>
      <p:sp>
        <p:nvSpPr>
          <p:cNvPr id="27" name="文本框 26"/>
          <p:cNvSpPr txBox="1"/>
          <p:nvPr/>
        </p:nvSpPr>
        <p:spPr>
          <a:xfrm>
            <a:off x="4020820" y="1238250"/>
            <a:ext cx="2073910" cy="706755"/>
          </a:xfrm>
          <a:prstGeom prst="rect">
            <a:avLst/>
          </a:prstGeom>
          <a:noFill/>
        </p:spPr>
        <p:txBody>
          <a:bodyPr wrap="square" rtlCol="0">
            <a:spAutoFit/>
          </a:bodyPr>
          <a:p>
            <a:pPr algn="ctr"/>
            <a:r>
              <a:rPr lang="zh-CN" altLang="en-US" sz="2000" b="1">
                <a:latin typeface="宋体" panose="02010600030101010101" pitchFamily="2" charset="-122"/>
                <a:ea typeface="宋体" panose="02010600030101010101" pitchFamily="2" charset="-122"/>
              </a:rPr>
              <a:t>获得原始图像</a:t>
            </a:r>
            <a:endParaRPr lang="zh-CN" altLang="en-US" sz="2000" b="1">
              <a:latin typeface="宋体" panose="02010600030101010101" pitchFamily="2" charset="-122"/>
              <a:ea typeface="宋体" panose="02010600030101010101" pitchFamily="2" charset="-122"/>
            </a:endParaRPr>
          </a:p>
          <a:p>
            <a:pPr algn="ctr"/>
            <a:r>
              <a:rPr lang="zh-CN" altLang="en-US" sz="2000" b="1">
                <a:latin typeface="宋体" panose="02010600030101010101" pitchFamily="2" charset="-122"/>
                <a:ea typeface="宋体" panose="02010600030101010101" pitchFamily="2" charset="-122"/>
              </a:rPr>
              <a:t>数据</a:t>
            </a:r>
            <a:endParaRPr lang="zh-CN" altLang="en-US" sz="2000" b="1">
              <a:latin typeface="宋体" panose="02010600030101010101" pitchFamily="2" charset="-122"/>
              <a:ea typeface="宋体" panose="02010600030101010101" pitchFamily="2" charset="-122"/>
            </a:endParaRPr>
          </a:p>
        </p:txBody>
      </p:sp>
      <p:grpSp>
        <p:nvGrpSpPr>
          <p:cNvPr id="28" name="组合 27"/>
          <p:cNvGrpSpPr/>
          <p:nvPr/>
        </p:nvGrpSpPr>
        <p:grpSpPr>
          <a:xfrm>
            <a:off x="6193155" y="2430780"/>
            <a:ext cx="3884930" cy="3190875"/>
            <a:chOff x="648" y="3957"/>
            <a:chExt cx="11732" cy="6843"/>
          </a:xfrm>
        </p:grpSpPr>
        <p:pic>
          <p:nvPicPr>
            <p:cNvPr id="29" name="图片 28"/>
            <p:cNvPicPr/>
            <p:nvPr/>
          </p:nvPicPr>
          <p:blipFill>
            <a:blip r:embed="rId6"/>
            <a:stretch>
              <a:fillRect/>
            </a:stretch>
          </p:blipFill>
          <p:spPr>
            <a:xfrm>
              <a:off x="648" y="3957"/>
              <a:ext cx="6624" cy="3372"/>
            </a:xfrm>
            <a:prstGeom prst="rect">
              <a:avLst/>
            </a:prstGeom>
          </p:spPr>
        </p:pic>
        <p:pic>
          <p:nvPicPr>
            <p:cNvPr id="30" name="图片 29"/>
            <p:cNvPicPr/>
            <p:nvPr/>
          </p:nvPicPr>
          <p:blipFill>
            <a:blip r:embed="rId7"/>
            <a:stretch>
              <a:fillRect/>
            </a:stretch>
          </p:blipFill>
          <p:spPr>
            <a:xfrm>
              <a:off x="648" y="7427"/>
              <a:ext cx="6624" cy="3373"/>
            </a:xfrm>
            <a:prstGeom prst="rect">
              <a:avLst/>
            </a:prstGeom>
          </p:spPr>
        </p:pic>
        <p:pic>
          <p:nvPicPr>
            <p:cNvPr id="31" name="图片 30"/>
            <p:cNvPicPr/>
            <p:nvPr/>
          </p:nvPicPr>
          <p:blipFill>
            <a:blip r:embed="rId8"/>
            <a:stretch>
              <a:fillRect/>
            </a:stretch>
          </p:blipFill>
          <p:spPr>
            <a:xfrm>
              <a:off x="7388" y="3957"/>
              <a:ext cx="4992" cy="6843"/>
            </a:xfrm>
            <a:prstGeom prst="rect">
              <a:avLst/>
            </a:prstGeom>
          </p:spPr>
        </p:pic>
      </p:grpSp>
      <p:sp>
        <p:nvSpPr>
          <p:cNvPr id="33" name="文本框 32"/>
          <p:cNvSpPr txBox="1"/>
          <p:nvPr/>
        </p:nvSpPr>
        <p:spPr>
          <a:xfrm>
            <a:off x="7019925" y="1238250"/>
            <a:ext cx="2073910" cy="706755"/>
          </a:xfrm>
          <a:prstGeom prst="rect">
            <a:avLst/>
          </a:prstGeom>
          <a:noFill/>
        </p:spPr>
        <p:txBody>
          <a:bodyPr wrap="square" rtlCol="0">
            <a:spAutoFit/>
          </a:bodyPr>
          <a:p>
            <a:pPr algn="ctr"/>
            <a:r>
              <a:rPr lang="zh-CN" altLang="en-US" sz="2000" b="1">
                <a:latin typeface="宋体" panose="02010600030101010101" pitchFamily="2" charset="-122"/>
                <a:ea typeface="宋体" panose="02010600030101010101" pitchFamily="2" charset="-122"/>
              </a:rPr>
              <a:t>人工打点</a:t>
            </a:r>
            <a:endParaRPr lang="zh-CN" altLang="en-US" sz="2000" b="1">
              <a:latin typeface="宋体" panose="02010600030101010101" pitchFamily="2" charset="-122"/>
              <a:ea typeface="宋体" panose="02010600030101010101" pitchFamily="2" charset="-122"/>
            </a:endParaRPr>
          </a:p>
          <a:p>
            <a:pPr algn="ctr"/>
            <a:r>
              <a:rPr lang="zh-CN" altLang="en-US" sz="2000" b="1">
                <a:latin typeface="宋体" panose="02010600030101010101" pitchFamily="2" charset="-122"/>
                <a:ea typeface="宋体" panose="02010600030101010101" pitchFamily="2" charset="-122"/>
              </a:rPr>
              <a:t>标注</a:t>
            </a:r>
            <a:r>
              <a:rPr lang="zh-CN" altLang="en-US" sz="2000" b="1">
                <a:latin typeface="宋体" panose="02010600030101010101" pitchFamily="2" charset="-122"/>
                <a:ea typeface="宋体" panose="02010600030101010101" pitchFamily="2" charset="-122"/>
              </a:rPr>
              <a:t>标签</a:t>
            </a:r>
            <a:endParaRPr lang="zh-CN" altLang="en-US" sz="2000" b="1">
              <a:latin typeface="宋体" panose="02010600030101010101" pitchFamily="2" charset="-122"/>
              <a:ea typeface="宋体" panose="02010600030101010101" pitchFamily="2" charset="-122"/>
            </a:endParaRPr>
          </a:p>
        </p:txBody>
      </p:sp>
      <p:pic>
        <p:nvPicPr>
          <p:cNvPr id="34" name="图片 33"/>
          <p:cNvPicPr>
            <a:picLocks noChangeAspect="1"/>
          </p:cNvPicPr>
          <p:nvPr/>
        </p:nvPicPr>
        <p:blipFill>
          <a:blip r:embed="rId9"/>
          <a:stretch>
            <a:fillRect/>
          </a:stretch>
        </p:blipFill>
        <p:spPr>
          <a:xfrm>
            <a:off x="10439400" y="2430780"/>
            <a:ext cx="974090" cy="3741420"/>
          </a:xfrm>
          <a:prstGeom prst="rect">
            <a:avLst/>
          </a:prstGeom>
        </p:spPr>
      </p:pic>
      <p:pic>
        <p:nvPicPr>
          <p:cNvPr id="35" name="图片 34"/>
          <p:cNvPicPr>
            <a:picLocks noChangeAspect="1"/>
          </p:cNvPicPr>
          <p:nvPr/>
        </p:nvPicPr>
        <p:blipFill>
          <a:blip r:embed="rId10"/>
          <a:stretch>
            <a:fillRect/>
          </a:stretch>
        </p:blipFill>
        <p:spPr>
          <a:xfrm>
            <a:off x="11530965" y="2430780"/>
            <a:ext cx="473075" cy="3761740"/>
          </a:xfrm>
          <a:prstGeom prst="rect">
            <a:avLst/>
          </a:prstGeom>
        </p:spPr>
      </p:pic>
      <p:sp>
        <p:nvSpPr>
          <p:cNvPr id="36" name="文本框 35"/>
          <p:cNvSpPr txBox="1"/>
          <p:nvPr/>
        </p:nvSpPr>
        <p:spPr>
          <a:xfrm>
            <a:off x="10149840" y="1238250"/>
            <a:ext cx="2073910" cy="706755"/>
          </a:xfrm>
          <a:prstGeom prst="rect">
            <a:avLst/>
          </a:prstGeom>
          <a:noFill/>
        </p:spPr>
        <p:txBody>
          <a:bodyPr wrap="square" rtlCol="0">
            <a:spAutoFit/>
          </a:bodyPr>
          <a:p>
            <a:pPr algn="ctr"/>
            <a:r>
              <a:rPr lang="zh-CN" altLang="en-US" sz="2000" b="1">
                <a:latin typeface="宋体" panose="02010600030101010101" pitchFamily="2" charset="-122"/>
                <a:ea typeface="宋体" panose="02010600030101010101" pitchFamily="2" charset="-122"/>
              </a:rPr>
              <a:t>得到标准</a:t>
            </a:r>
            <a:r>
              <a:rPr lang="zh-CN" altLang="en-US" sz="2000" b="1">
                <a:latin typeface="宋体" panose="02010600030101010101" pitchFamily="2" charset="-122"/>
                <a:ea typeface="宋体" panose="02010600030101010101" pitchFamily="2" charset="-122"/>
              </a:rPr>
              <a:t>数据集</a:t>
            </a:r>
            <a:endParaRPr lang="zh-CN" altLang="en-US" sz="2000" b="1">
              <a:latin typeface="宋体" panose="02010600030101010101" pitchFamily="2" charset="-122"/>
              <a:ea typeface="宋体" panose="02010600030101010101" pitchFamily="2" charset="-122"/>
            </a:endParaRPr>
          </a:p>
          <a:p>
            <a:pPr algn="ctr"/>
            <a:r>
              <a:rPr lang="en-US" altLang="zh-CN" sz="2000" b="1">
                <a:latin typeface="宋体" panose="02010600030101010101" pitchFamily="2" charset="-122"/>
                <a:ea typeface="宋体" panose="02010600030101010101" pitchFamily="2" charset="-122"/>
              </a:rPr>
              <a:t>60</a:t>
            </a:r>
            <a:r>
              <a:rPr lang="zh-CN" altLang="en-US" sz="2000" b="1">
                <a:latin typeface="宋体" panose="02010600030101010101" pitchFamily="2" charset="-122"/>
                <a:ea typeface="宋体" panose="02010600030101010101" pitchFamily="2" charset="-122"/>
              </a:rPr>
              <a:t>余</a:t>
            </a:r>
            <a:r>
              <a:rPr lang="zh-CN" altLang="en-US" sz="2000" b="1">
                <a:latin typeface="宋体" panose="02010600030101010101" pitchFamily="2" charset="-122"/>
                <a:ea typeface="宋体" panose="02010600030101010101" pitchFamily="2" charset="-122"/>
              </a:rPr>
              <a:t>组</a:t>
            </a:r>
            <a:endParaRPr lang="zh-CN" altLang="en-US" sz="2000" b="1">
              <a:latin typeface="宋体" panose="02010600030101010101" pitchFamily="2" charset="-122"/>
              <a:ea typeface="宋体" panose="02010600030101010101" pitchFamily="2" charset="-122"/>
            </a:endParaRPr>
          </a:p>
        </p:txBody>
      </p:sp>
      <p:sp>
        <p:nvSpPr>
          <p:cNvPr id="40" name="右箭头 39"/>
          <p:cNvSpPr/>
          <p:nvPr/>
        </p:nvSpPr>
        <p:spPr>
          <a:xfrm>
            <a:off x="3095625" y="1522730"/>
            <a:ext cx="1040130" cy="137795"/>
          </a:xfrm>
          <a:prstGeom prst="rightArrow">
            <a:avLst>
              <a:gd name="adj1" fmla="val 50000"/>
              <a:gd name="adj2" fmla="val 143778"/>
            </a:avLst>
          </a:prstGeom>
          <a:solidFill>
            <a:schemeClr val="tx2">
              <a:lumMod val="60000"/>
              <a:lumOff val="40000"/>
              <a:alpha val="6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右箭头 36"/>
          <p:cNvSpPr/>
          <p:nvPr/>
        </p:nvSpPr>
        <p:spPr>
          <a:xfrm>
            <a:off x="6131560" y="1522730"/>
            <a:ext cx="1040130" cy="137795"/>
          </a:xfrm>
          <a:prstGeom prst="rightArrow">
            <a:avLst>
              <a:gd name="adj1" fmla="val 50000"/>
              <a:gd name="adj2" fmla="val 143778"/>
            </a:avLst>
          </a:prstGeom>
          <a:solidFill>
            <a:schemeClr val="tx2">
              <a:lumMod val="60000"/>
              <a:lumOff val="40000"/>
              <a:alpha val="6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右箭头 37"/>
          <p:cNvSpPr/>
          <p:nvPr/>
        </p:nvSpPr>
        <p:spPr>
          <a:xfrm>
            <a:off x="9037955" y="1522730"/>
            <a:ext cx="1040130" cy="137795"/>
          </a:xfrm>
          <a:prstGeom prst="rightArrow">
            <a:avLst/>
          </a:prstGeom>
          <a:solidFill>
            <a:schemeClr val="tx2">
              <a:lumMod val="60000"/>
              <a:lumOff val="40000"/>
              <a:alpha val="6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圆角矩形 6"/>
          <p:cNvSpPr/>
          <p:nvPr/>
        </p:nvSpPr>
        <p:spPr>
          <a:xfrm>
            <a:off x="9309735" y="2322195"/>
            <a:ext cx="2266950" cy="1569085"/>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6092825" y="2322195"/>
            <a:ext cx="2375535" cy="1557020"/>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圆角矩形 1"/>
          <p:cNvSpPr/>
          <p:nvPr/>
        </p:nvSpPr>
        <p:spPr>
          <a:xfrm>
            <a:off x="224790" y="2322195"/>
            <a:ext cx="5426710" cy="2141855"/>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6" name="圆角矩形 55"/>
          <p:cNvSpPr/>
          <p:nvPr/>
        </p:nvSpPr>
        <p:spPr>
          <a:xfrm>
            <a:off x="1945640" y="1283335"/>
            <a:ext cx="9229725" cy="826135"/>
          </a:xfrm>
          <a:prstGeom prst="roundRect">
            <a:avLst/>
          </a:prstGeom>
          <a:solidFill>
            <a:schemeClr val="accent2">
              <a:alpha val="5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灯片编号占位符 3"/>
          <p:cNvSpPr>
            <a:spLocks noGrp="1"/>
          </p:cNvSpPr>
          <p:nvPr>
            <p:ph type="sldNum" sz="quarter" idx="12"/>
          </p:nvPr>
        </p:nvSpPr>
        <p:spPr/>
        <p:txBody>
          <a:bodyPr/>
          <a:p>
            <a:fld id="{FCAB1F90-A609-4CAE-B4DD-D0A65ECDB0FD}" type="slidenum">
              <a:rPr lang="zh-CN" altLang="en-US" smtClean="0"/>
            </a:fld>
            <a:endParaRPr lang="zh-CN" altLang="en-US"/>
          </a:p>
        </p:txBody>
      </p:sp>
      <p:sp>
        <p:nvSpPr>
          <p:cNvPr id="25" name="矩形 24"/>
          <p:cNvSpPr/>
          <p:nvPr/>
        </p:nvSpPr>
        <p:spPr>
          <a:xfrm>
            <a:off x="-763270" y="0"/>
            <a:ext cx="13496290" cy="890270"/>
          </a:xfrm>
          <a:prstGeom prst="rect">
            <a:avLst/>
          </a:prstGeom>
          <a:gradFill>
            <a:gsLst>
              <a:gs pos="59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燕尾形 4"/>
          <p:cNvSpPr/>
          <p:nvPr/>
        </p:nvSpPr>
        <p:spPr>
          <a:xfrm>
            <a:off x="2221230" y="17145"/>
            <a:ext cx="2196000" cy="735330"/>
          </a:xfrm>
          <a:prstGeom prst="chevron">
            <a:avLst/>
          </a:prstGeom>
          <a:solidFill>
            <a:schemeClr val="accent1">
              <a:lumMod val="60000"/>
              <a:lumOff val="40000"/>
            </a:schemeClr>
          </a:solidFill>
          <a:ln>
            <a:solidFill>
              <a:schemeClr val="accent1">
                <a:lumMod val="60000"/>
                <a:lumOff val="40000"/>
              </a:schemeClr>
            </a:solidFill>
          </a:ln>
          <a:effectLst>
            <a:softEdge rad="19050"/>
          </a:effectLst>
        </p:spPr>
        <p:style>
          <a:lnRef idx="0">
            <a:srgbClr val="FFFFFF"/>
          </a:lnRef>
          <a:fillRef idx="1">
            <a:schemeClr val="accent1"/>
          </a:fillRef>
          <a:effectRef idx="1">
            <a:schemeClr val="accent1"/>
          </a:effectRef>
          <a:fontRef idx="minor">
            <a:schemeClr val="lt1"/>
          </a:fontRef>
        </p:style>
        <p:txBody>
          <a:bodyPr rtlCol="0" anchor="ctr"/>
          <a:p>
            <a:pPr algn="ctr"/>
            <a:endParaRPr lang="zh-CN" altLang="en-US"/>
          </a:p>
        </p:txBody>
      </p:sp>
      <p:sp>
        <p:nvSpPr>
          <p:cNvPr id="11" name="燕尾形 10"/>
          <p:cNvSpPr/>
          <p:nvPr/>
        </p:nvSpPr>
        <p:spPr>
          <a:xfrm>
            <a:off x="4189730" y="17145"/>
            <a:ext cx="2160000" cy="735330"/>
          </a:xfrm>
          <a:prstGeom prst="chevron">
            <a:avLst/>
          </a:prstGeom>
          <a:solidFill>
            <a:schemeClr val="accent1">
              <a:lumMod val="60000"/>
              <a:lumOff val="40000"/>
            </a:schemeClr>
          </a:solidFill>
          <a:ln>
            <a:solidFill>
              <a:schemeClr val="accent5">
                <a:lumMod val="75000"/>
              </a:schemeClr>
            </a:solidFill>
          </a:ln>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14" name="燕尾形 13"/>
          <p:cNvSpPr/>
          <p:nvPr/>
        </p:nvSpPr>
        <p:spPr>
          <a:xfrm>
            <a:off x="6123940" y="17145"/>
            <a:ext cx="2160000" cy="735330"/>
          </a:xfrm>
          <a:prstGeom prst="chevron">
            <a:avLst/>
          </a:prstGeom>
          <a:solidFill>
            <a:schemeClr val="accent5">
              <a:lumMod val="75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p>
        </p:txBody>
      </p:sp>
      <p:sp>
        <p:nvSpPr>
          <p:cNvPr id="16" name="燕尾形 15"/>
          <p:cNvSpPr/>
          <p:nvPr/>
        </p:nvSpPr>
        <p:spPr>
          <a:xfrm>
            <a:off x="8047355" y="17145"/>
            <a:ext cx="2160000" cy="735330"/>
          </a:xfrm>
          <a:prstGeom prst="chevron">
            <a:avLst/>
          </a:prstGeom>
          <a:solidFill>
            <a:schemeClr val="accent1">
              <a:lumMod val="40000"/>
              <a:lumOff val="6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9" name="燕尾形 8"/>
          <p:cNvSpPr/>
          <p:nvPr/>
        </p:nvSpPr>
        <p:spPr>
          <a:xfrm>
            <a:off x="9957435" y="17145"/>
            <a:ext cx="2160000" cy="735330"/>
          </a:xfrm>
          <a:prstGeom prst="chevron">
            <a:avLst/>
          </a:prstGeom>
          <a:solidFill>
            <a:schemeClr val="accent1">
              <a:lumMod val="40000"/>
              <a:lumOff val="6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13" name="文本框 12"/>
          <p:cNvSpPr txBox="1"/>
          <p:nvPr/>
        </p:nvSpPr>
        <p:spPr>
          <a:xfrm>
            <a:off x="4564380" y="154305"/>
            <a:ext cx="1687195"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数据构建</a:t>
            </a:r>
            <a:endParaRPr lang="zh-CN" altLang="en-US" sz="2800" b="1">
              <a:solidFill>
                <a:schemeClr val="bg1"/>
              </a:solidFill>
              <a:latin typeface="宋体" panose="02010600030101010101" pitchFamily="2" charset="-122"/>
              <a:ea typeface="宋体" panose="02010600030101010101" pitchFamily="2" charset="-122"/>
            </a:endParaRPr>
          </a:p>
        </p:txBody>
      </p:sp>
      <p:sp>
        <p:nvSpPr>
          <p:cNvPr id="15" name="文本框 14"/>
          <p:cNvSpPr txBox="1"/>
          <p:nvPr/>
        </p:nvSpPr>
        <p:spPr>
          <a:xfrm>
            <a:off x="6443980" y="121285"/>
            <a:ext cx="1716405" cy="521970"/>
          </a:xfrm>
          <a:prstGeom prst="rect">
            <a:avLst/>
          </a:prstGeom>
          <a:noFill/>
        </p:spPr>
        <p:txBody>
          <a:bodyPr wrap="square" rtlCol="0">
            <a:spAutoFit/>
          </a:bodyPr>
          <a:p>
            <a:r>
              <a:rPr lang="zh-CN" altLang="en-US" sz="2800" b="1">
                <a:solidFill>
                  <a:schemeClr val="bg1"/>
                </a:solidFill>
                <a:latin typeface="宋体" panose="02010600030101010101" pitchFamily="2" charset="-122"/>
                <a:ea typeface="宋体" panose="02010600030101010101" pitchFamily="2" charset="-122"/>
              </a:rPr>
              <a:t>视觉模型</a:t>
            </a:r>
            <a:endParaRPr lang="zh-CN" altLang="en-US" sz="2400" b="1">
              <a:latin typeface="宋体" panose="02010600030101010101" pitchFamily="2" charset="-122"/>
              <a:ea typeface="宋体" panose="02010600030101010101" pitchFamily="2" charset="-122"/>
            </a:endParaRPr>
          </a:p>
        </p:txBody>
      </p:sp>
      <p:sp>
        <p:nvSpPr>
          <p:cNvPr id="19" name="文本框 18"/>
          <p:cNvSpPr txBox="1"/>
          <p:nvPr/>
        </p:nvSpPr>
        <p:spPr>
          <a:xfrm>
            <a:off x="8352155" y="154305"/>
            <a:ext cx="1936750" cy="460375"/>
          </a:xfrm>
          <a:prstGeom prst="rect">
            <a:avLst/>
          </a:prstGeom>
          <a:noFill/>
        </p:spPr>
        <p:txBody>
          <a:bodyPr wrap="square" rtlCol="0">
            <a:spAutoFit/>
          </a:bodyPr>
          <a:p>
            <a:r>
              <a:rPr lang="en-US" altLang="zh-CN" sz="240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b="1">
                <a:latin typeface="宋体" panose="02010600030101010101" pitchFamily="2" charset="-122"/>
                <a:ea typeface="宋体" panose="02010600030101010101" pitchFamily="2" charset="-122"/>
                <a:cs typeface="宋体" panose="02010600030101010101" pitchFamily="2" charset="-122"/>
              </a:rPr>
              <a:t>核心算法</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p:cNvSpPr txBox="1"/>
          <p:nvPr/>
        </p:nvSpPr>
        <p:spPr>
          <a:xfrm>
            <a:off x="10265410" y="154305"/>
            <a:ext cx="1738630"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机械臂执行</a:t>
            </a:r>
            <a:endParaRPr lang="zh-CN" altLang="en-US" sz="2400" b="1">
              <a:latin typeface="宋体" panose="02010600030101010101" pitchFamily="2" charset="-122"/>
              <a:ea typeface="宋体" panose="02010600030101010101" pitchFamily="2" charset="-122"/>
            </a:endParaRPr>
          </a:p>
        </p:txBody>
      </p:sp>
      <p:sp>
        <p:nvSpPr>
          <p:cNvPr id="23" name="等腰三角形 22"/>
          <p:cNvSpPr/>
          <p:nvPr/>
        </p:nvSpPr>
        <p:spPr>
          <a:xfrm rot="5400000">
            <a:off x="2096770" y="202565"/>
            <a:ext cx="734060" cy="367030"/>
          </a:xfrm>
          <a:prstGeom prst="triangle">
            <a:avLst>
              <a:gd name="adj" fmla="val 50000"/>
            </a:avLst>
          </a:prstGeom>
          <a:solidFill>
            <a:schemeClr val="accent1">
              <a:lumMod val="60000"/>
              <a:lumOff val="40000"/>
            </a:schemeClr>
          </a:solidFill>
          <a:ln>
            <a:solidFill>
              <a:schemeClr val="accent1">
                <a:lumMod val="60000"/>
                <a:lumOff val="40000"/>
              </a:schemeClr>
            </a:solidFill>
          </a:ln>
          <a:effectLst>
            <a:softEdge rad="1905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accent5">
                    <a:lumMod val="75000"/>
                  </a:schemeClr>
                </a:solidFill>
              </a:ln>
              <a:solidFill>
                <a:schemeClr val="accent5">
                  <a:lumMod val="75000"/>
                </a:schemeClr>
              </a:solidFill>
            </a:endParaRPr>
          </a:p>
        </p:txBody>
      </p:sp>
      <p:sp>
        <p:nvSpPr>
          <p:cNvPr id="10" name="文本框 9"/>
          <p:cNvSpPr txBox="1"/>
          <p:nvPr/>
        </p:nvSpPr>
        <p:spPr>
          <a:xfrm>
            <a:off x="2487930" y="154305"/>
            <a:ext cx="1818640" cy="460375"/>
          </a:xfrm>
          <a:prstGeom prst="rect">
            <a:avLst/>
          </a:prstGeom>
          <a:noFill/>
        </p:spPr>
        <p:txBody>
          <a:bodyPr wrap="square" rtlCol="0">
            <a:spAutoFit/>
          </a:bodyPr>
          <a:p>
            <a:r>
              <a:rPr lang="zh-CN" altLang="en-US" sz="2400" b="1">
                <a:solidFill>
                  <a:schemeClr val="tx1"/>
                </a:solidFill>
                <a:latin typeface="宋体" panose="02010600030101010101" pitchFamily="2" charset="-122"/>
                <a:ea typeface="宋体" panose="02010600030101010101" pitchFamily="2" charset="-122"/>
              </a:rPr>
              <a:t>硬件准备</a:t>
            </a:r>
            <a:endParaRPr lang="zh-CN" altLang="en-US" sz="2400" b="1">
              <a:solidFill>
                <a:schemeClr val="tx1"/>
              </a:solidFill>
              <a:latin typeface="宋体" panose="02010600030101010101" pitchFamily="2" charset="-122"/>
              <a:ea typeface="宋体" panose="02010600030101010101" pitchFamily="2" charset="-122"/>
            </a:endParaRPr>
          </a:p>
        </p:txBody>
      </p:sp>
      <p:sp>
        <p:nvSpPr>
          <p:cNvPr id="26" name="文本框 25"/>
          <p:cNvSpPr txBox="1"/>
          <p:nvPr/>
        </p:nvSpPr>
        <p:spPr>
          <a:xfrm>
            <a:off x="0" y="122555"/>
            <a:ext cx="2259330" cy="583565"/>
          </a:xfrm>
          <a:prstGeom prst="rect">
            <a:avLst/>
          </a:prstGeom>
          <a:noFill/>
        </p:spPr>
        <p:txBody>
          <a:bodyPr wrap="square" rtlCol="0">
            <a:spAutoFit/>
          </a:bodyPr>
          <a:p>
            <a:r>
              <a:rPr lang="zh-CN" altLang="en-US" sz="3200" b="1" dirty="0">
                <a:solidFill>
                  <a:schemeClr val="bg1"/>
                </a:solidFill>
                <a:latin typeface="宋体" panose="02010600030101010101" pitchFamily="2" charset="-122"/>
                <a:ea typeface="宋体" panose="02010600030101010101" pitchFamily="2" charset="-122"/>
                <a:cs typeface="OPPOSans B" panose="00020600040101010101" pitchFamily="18" charset="-122"/>
              </a:rPr>
              <a:t>技术</a:t>
            </a:r>
            <a:r>
              <a:rPr lang="zh-CN" altLang="en-US" sz="3200" b="1">
                <a:solidFill>
                  <a:schemeClr val="bg1"/>
                </a:solidFill>
                <a:latin typeface="宋体" panose="02010600030101010101" pitchFamily="2" charset="-122"/>
                <a:ea typeface="宋体" panose="02010600030101010101" pitchFamily="2" charset="-122"/>
                <a:cs typeface="宋体" panose="02010600030101010101" pitchFamily="2" charset="-122"/>
              </a:rPr>
              <a:t>实现</a:t>
            </a:r>
            <a:endParaRPr lang="zh-CN" altLang="en-US" sz="3200" b="1">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2027555" y="1390650"/>
            <a:ext cx="1853565" cy="706755"/>
          </a:xfrm>
          <a:prstGeom prst="rect">
            <a:avLst/>
          </a:prstGeom>
          <a:noFill/>
        </p:spPr>
        <p:txBody>
          <a:bodyPr wrap="square" rtlCol="0">
            <a:spAutoFit/>
          </a:bodyPr>
          <a:p>
            <a:r>
              <a:rPr lang="zh-CN" altLang="en-US" sz="2000" b="1">
                <a:latin typeface="宋体" panose="02010600030101010101" pitchFamily="2" charset="-122"/>
                <a:ea typeface="宋体" panose="02010600030101010101" pitchFamily="2" charset="-122"/>
                <a:cs typeface="宋体" panose="02010600030101010101" pitchFamily="2" charset="-122"/>
              </a:rPr>
              <a:t>构建</a:t>
            </a:r>
            <a:r>
              <a:rPr lang="en-US" altLang="zh-CN" sz="2000">
                <a:latin typeface="Times New Roman" panose="02020603050405020304" pitchFamily="18" charset="0"/>
                <a:ea typeface="宋体" panose="02010600030101010101" pitchFamily="2" charset="-122"/>
                <a:cs typeface="Times New Roman" panose="02020603050405020304" pitchFamily="18" charset="0"/>
              </a:rPr>
              <a:t>UNet</a:t>
            </a:r>
            <a:r>
              <a:rPr lang="zh-CN" altLang="en-US" sz="2000" b="1">
                <a:latin typeface="宋体" panose="02010600030101010101" pitchFamily="2" charset="-122"/>
                <a:ea typeface="宋体" panose="02010600030101010101" pitchFamily="2" charset="-122"/>
                <a:cs typeface="宋体" panose="02010600030101010101" pitchFamily="2" charset="-122"/>
              </a:rPr>
              <a:t>深度神经网络架构</a:t>
            </a:r>
            <a:endParaRPr lang="zh-CN" altLang="en-US" sz="2000" b="1">
              <a:latin typeface="宋体" panose="02010600030101010101" pitchFamily="2" charset="-122"/>
              <a:ea typeface="宋体" panose="02010600030101010101" pitchFamily="2" charset="-122"/>
              <a:cs typeface="宋体" panose="02010600030101010101" pitchFamily="2" charset="-122"/>
            </a:endParaRPr>
          </a:p>
        </p:txBody>
      </p:sp>
      <p:pic>
        <p:nvPicPr>
          <p:cNvPr id="8" name="图片 7"/>
          <p:cNvPicPr>
            <a:picLocks noChangeAspect="1"/>
          </p:cNvPicPr>
          <p:nvPr/>
        </p:nvPicPr>
        <p:blipFill>
          <a:blip r:embed="rId1"/>
          <a:stretch>
            <a:fillRect/>
          </a:stretch>
        </p:blipFill>
        <p:spPr>
          <a:xfrm>
            <a:off x="108585" y="4631690"/>
            <a:ext cx="1694180" cy="1724660"/>
          </a:xfrm>
          <a:prstGeom prst="rect">
            <a:avLst/>
          </a:prstGeom>
          <a:effectLst>
            <a:softEdge rad="25400"/>
          </a:effectLst>
        </p:spPr>
      </p:pic>
      <p:pic>
        <p:nvPicPr>
          <p:cNvPr id="17" name="图片 16"/>
          <p:cNvPicPr>
            <a:picLocks noChangeAspect="1"/>
          </p:cNvPicPr>
          <p:nvPr/>
        </p:nvPicPr>
        <p:blipFill>
          <a:blip r:embed="rId2"/>
          <a:srcRect b="56285"/>
          <a:stretch>
            <a:fillRect/>
          </a:stretch>
        </p:blipFill>
        <p:spPr>
          <a:xfrm>
            <a:off x="1945640" y="4631690"/>
            <a:ext cx="2017395" cy="1724660"/>
          </a:xfrm>
          <a:prstGeom prst="rect">
            <a:avLst/>
          </a:prstGeom>
          <a:effectLst>
            <a:softEdge rad="25400"/>
          </a:effectLst>
        </p:spPr>
      </p:pic>
      <p:pic>
        <p:nvPicPr>
          <p:cNvPr id="18" name="图片 17"/>
          <p:cNvPicPr>
            <a:picLocks noChangeAspect="1"/>
          </p:cNvPicPr>
          <p:nvPr/>
        </p:nvPicPr>
        <p:blipFill>
          <a:blip r:embed="rId2"/>
          <a:srcRect t="43470"/>
          <a:stretch>
            <a:fillRect/>
          </a:stretch>
        </p:blipFill>
        <p:spPr>
          <a:xfrm>
            <a:off x="4090670" y="4631690"/>
            <a:ext cx="1560830" cy="1725295"/>
          </a:xfrm>
          <a:prstGeom prst="rect">
            <a:avLst/>
          </a:prstGeom>
          <a:effectLst>
            <a:softEdge rad="25400"/>
          </a:effectLst>
        </p:spPr>
      </p:pic>
      <p:sp>
        <p:nvSpPr>
          <p:cNvPr id="21" name="文本框 20"/>
          <p:cNvSpPr txBox="1"/>
          <p:nvPr/>
        </p:nvSpPr>
        <p:spPr>
          <a:xfrm>
            <a:off x="325120" y="2402840"/>
            <a:ext cx="5203190" cy="2061210"/>
          </a:xfrm>
          <a:prstGeom prst="rect">
            <a:avLst/>
          </a:prstGeom>
          <a:noFill/>
        </p:spPr>
        <p:txBody>
          <a:bodyPr wrap="square" rtlCol="0">
            <a:spAutoFit/>
          </a:bodyPr>
          <a:p>
            <a:pPr indent="457200"/>
            <a:r>
              <a:rPr lang="zh-CN" altLang="en-US" sz="1600" b="1">
                <a:latin typeface="宋体" panose="02010600030101010101" pitchFamily="2" charset="-122"/>
                <a:ea typeface="宋体" panose="02010600030101010101" pitchFamily="2" charset="-122"/>
                <a:cs typeface="宋体" panose="02010600030101010101" pitchFamily="2" charset="-122"/>
              </a:rPr>
              <a:t>我们实现了一个集成了</a:t>
            </a:r>
            <a:r>
              <a:rPr lang="en-US" altLang="zh-CN" sz="1600">
                <a:latin typeface="Times New Roman" panose="02020603050405020304" pitchFamily="18" charset="0"/>
                <a:ea typeface="宋体" panose="02010600030101010101" pitchFamily="2" charset="-122"/>
                <a:cs typeface="Times New Roman" panose="02020603050405020304" pitchFamily="18" charset="0"/>
              </a:rPr>
              <a:t>Dropout </a:t>
            </a:r>
            <a:r>
              <a:rPr lang="zh-CN" altLang="en-US" sz="1600" b="1">
                <a:latin typeface="宋体" panose="02010600030101010101" pitchFamily="2" charset="-122"/>
                <a:ea typeface="宋体" panose="02010600030101010101" pitchFamily="2" charset="-122"/>
                <a:cs typeface="宋体" panose="02010600030101010101" pitchFamily="2" charset="-122"/>
              </a:rPr>
              <a:t>正则化的轻量级</a:t>
            </a:r>
            <a:r>
              <a:rPr lang="en-US" altLang="zh-CN" sz="1600" b="1">
                <a:latin typeface="宋体" panose="02010600030101010101" pitchFamily="2" charset="-122"/>
                <a:ea typeface="宋体" panose="02010600030101010101" pitchFamily="2" charset="-122"/>
                <a:cs typeface="宋体" panose="02010600030101010101" pitchFamily="2" charset="-122"/>
              </a:rPr>
              <a:t>3 </a:t>
            </a:r>
            <a:r>
              <a:rPr lang="zh-CN" altLang="en-US" sz="1600" b="1">
                <a:latin typeface="宋体" panose="02010600030101010101" pitchFamily="2" charset="-122"/>
                <a:ea typeface="宋体" panose="02010600030101010101" pitchFamily="2" charset="-122"/>
                <a:cs typeface="宋体" panose="02010600030101010101" pitchFamily="2" charset="-122"/>
              </a:rPr>
              <a:t>层</a:t>
            </a:r>
            <a:r>
              <a:rPr lang="en-US" altLang="zh-CN" sz="160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600" b="1">
                <a:latin typeface="宋体" panose="02010600030101010101" pitchFamily="2" charset="-122"/>
                <a:ea typeface="宋体" panose="02010600030101010101" pitchFamily="2" charset="-122"/>
                <a:cs typeface="宋体" panose="02010600030101010101" pitchFamily="2" charset="-122"/>
              </a:rPr>
              <a:t>网络架构。它沿用了经典的</a:t>
            </a:r>
            <a:r>
              <a:rPr lang="en-US" altLang="zh-CN" sz="1600" b="1">
                <a:latin typeface="宋体" panose="02010600030101010101" pitchFamily="2" charset="-122"/>
                <a:ea typeface="宋体" panose="02010600030101010101" pitchFamily="2" charset="-122"/>
                <a:cs typeface="宋体" panose="02010600030101010101" pitchFamily="2" charset="-122"/>
              </a:rPr>
              <a:t>“</a:t>
            </a:r>
            <a:r>
              <a:rPr lang="zh-CN" altLang="en-US" sz="1600" b="1">
                <a:latin typeface="宋体" panose="02010600030101010101" pitchFamily="2" charset="-122"/>
                <a:ea typeface="宋体" panose="02010600030101010101" pitchFamily="2" charset="-122"/>
                <a:cs typeface="宋体" panose="02010600030101010101" pitchFamily="2" charset="-122"/>
              </a:rPr>
              <a:t>编码器</a:t>
            </a:r>
            <a:r>
              <a:rPr lang="en-US" altLang="zh-CN" sz="1600" b="1">
                <a:latin typeface="宋体" panose="02010600030101010101" pitchFamily="2" charset="-122"/>
                <a:ea typeface="宋体" panose="02010600030101010101" pitchFamily="2" charset="-122"/>
                <a:cs typeface="宋体" panose="02010600030101010101" pitchFamily="2" charset="-122"/>
              </a:rPr>
              <a:t>-</a:t>
            </a:r>
            <a:r>
              <a:rPr lang="zh-CN" altLang="en-US" sz="1600" b="1">
                <a:latin typeface="宋体" panose="02010600030101010101" pitchFamily="2" charset="-122"/>
                <a:ea typeface="宋体" panose="02010600030101010101" pitchFamily="2" charset="-122"/>
                <a:cs typeface="宋体" panose="02010600030101010101" pitchFamily="2" charset="-122"/>
              </a:rPr>
              <a:t>瓶颈层</a:t>
            </a:r>
            <a:r>
              <a:rPr lang="en-US" altLang="zh-CN" sz="1600" b="1">
                <a:latin typeface="宋体" panose="02010600030101010101" pitchFamily="2" charset="-122"/>
                <a:ea typeface="宋体" panose="02010600030101010101" pitchFamily="2" charset="-122"/>
                <a:cs typeface="宋体" panose="02010600030101010101" pitchFamily="2" charset="-122"/>
              </a:rPr>
              <a:t>-</a:t>
            </a:r>
            <a:r>
              <a:rPr lang="zh-CN" altLang="en-US" sz="1600" b="1">
                <a:latin typeface="宋体" panose="02010600030101010101" pitchFamily="2" charset="-122"/>
                <a:ea typeface="宋体" panose="02010600030101010101" pitchFamily="2" charset="-122"/>
                <a:cs typeface="宋体" panose="02010600030101010101" pitchFamily="2" charset="-122"/>
              </a:rPr>
              <a:t>解码器</a:t>
            </a:r>
            <a:r>
              <a:rPr lang="en-US" altLang="zh-CN" sz="1600" b="1">
                <a:latin typeface="宋体" panose="02010600030101010101" pitchFamily="2" charset="-122"/>
                <a:ea typeface="宋体" panose="02010600030101010101" pitchFamily="2" charset="-122"/>
                <a:cs typeface="宋体" panose="02010600030101010101" pitchFamily="2" charset="-122"/>
              </a:rPr>
              <a:t>”</a:t>
            </a:r>
            <a:r>
              <a:rPr lang="zh-CN" altLang="en-US" sz="1600" b="1">
                <a:latin typeface="宋体" panose="02010600030101010101" pitchFamily="2" charset="-122"/>
                <a:ea typeface="宋体" panose="02010600030101010101" pitchFamily="2" charset="-122"/>
                <a:cs typeface="宋体" panose="02010600030101010101" pitchFamily="2" charset="-122"/>
              </a:rPr>
              <a:t>对称结构及跳跃连接设计，通过</a:t>
            </a:r>
            <a:r>
              <a:rPr lang="en-US" altLang="zh-CN" sz="1600" b="1">
                <a:latin typeface="宋体" panose="02010600030101010101" pitchFamily="2" charset="-122"/>
                <a:ea typeface="宋体" panose="02010600030101010101" pitchFamily="2" charset="-122"/>
                <a:cs typeface="宋体" panose="02010600030101010101" pitchFamily="2" charset="-122"/>
              </a:rPr>
              <a:t> 3 </a:t>
            </a:r>
            <a:r>
              <a:rPr lang="zh-CN" altLang="en-US" sz="1600" b="1">
                <a:latin typeface="宋体" panose="02010600030101010101" pitchFamily="2" charset="-122"/>
                <a:ea typeface="宋体" panose="02010600030101010101" pitchFamily="2" charset="-122"/>
                <a:cs typeface="宋体" panose="02010600030101010101" pitchFamily="2" charset="-122"/>
              </a:rPr>
              <a:t>次下采样（通道数由</a:t>
            </a:r>
            <a:r>
              <a:rPr lang="en-US" altLang="zh-CN" sz="1600">
                <a:latin typeface="Times New Roman" panose="02020603050405020304" pitchFamily="18" charset="0"/>
                <a:ea typeface="宋体" panose="02010600030101010101" pitchFamily="2" charset="-122"/>
                <a:cs typeface="Times New Roman" panose="02020603050405020304" pitchFamily="18" charset="0"/>
              </a:rPr>
              <a:t>64</a:t>
            </a:r>
            <a:r>
              <a:rPr lang="zh-CN" altLang="en-US" sz="1600" b="1">
                <a:latin typeface="宋体" panose="02010600030101010101" pitchFamily="2" charset="-122"/>
                <a:ea typeface="宋体" panose="02010600030101010101" pitchFamily="2" charset="-122"/>
                <a:cs typeface="宋体" panose="02010600030101010101" pitchFamily="2" charset="-122"/>
              </a:rPr>
              <a:t>增至</a:t>
            </a:r>
            <a:r>
              <a:rPr lang="en-US" altLang="zh-CN" sz="1600">
                <a:latin typeface="Times New Roman" panose="02020603050405020304" pitchFamily="18" charset="0"/>
                <a:ea typeface="宋体" panose="02010600030101010101" pitchFamily="2" charset="-122"/>
                <a:cs typeface="Times New Roman" panose="02020603050405020304" pitchFamily="18" charset="0"/>
              </a:rPr>
              <a:t>512</a:t>
            </a:r>
            <a:r>
              <a:rPr lang="zh-CN" altLang="en-US" sz="1600" b="1">
                <a:latin typeface="宋体" panose="02010600030101010101" pitchFamily="2" charset="-122"/>
                <a:ea typeface="宋体" panose="02010600030101010101" pitchFamily="2" charset="-122"/>
                <a:cs typeface="宋体" panose="02010600030101010101" pitchFamily="2" charset="-122"/>
              </a:rPr>
              <a:t>）和转置卷积上采样来提取并融合多尺度特征；其最显著的改进在于自定义的</a:t>
            </a:r>
            <a:r>
              <a:rPr lang="en-US" altLang="zh-CN" sz="1600" b="1">
                <a:latin typeface="宋体" panose="02010600030101010101" pitchFamily="2" charset="-122"/>
                <a:ea typeface="宋体" panose="02010600030101010101" pitchFamily="2" charset="-122"/>
                <a:cs typeface="宋体" panose="02010600030101010101" pitchFamily="2" charset="-122"/>
              </a:rPr>
              <a:t> </a:t>
            </a:r>
            <a:r>
              <a:rPr lang="en-US" altLang="zh-CN" sz="1600">
                <a:latin typeface="Times New Roman" panose="02020603050405020304" pitchFamily="18" charset="0"/>
                <a:ea typeface="宋体" panose="02010600030101010101" pitchFamily="2" charset="-122"/>
                <a:cs typeface="Times New Roman" panose="02020603050405020304" pitchFamily="18" charset="0"/>
              </a:rPr>
              <a:t>DoubleConv</a:t>
            </a:r>
            <a:r>
              <a:rPr lang="zh-CN" altLang="en-US" sz="1600" b="1">
                <a:latin typeface="宋体" panose="02010600030101010101" pitchFamily="2" charset="-122"/>
                <a:ea typeface="宋体" panose="02010600030101010101" pitchFamily="2" charset="-122"/>
                <a:cs typeface="宋体" panose="02010600030101010101" pitchFamily="2" charset="-122"/>
              </a:rPr>
              <a:t>模块中，在每次卷积激活后都显式加入了</a:t>
            </a:r>
            <a:r>
              <a:rPr lang="en-US" altLang="zh-CN" sz="1600" b="1">
                <a:latin typeface="宋体" panose="02010600030101010101" pitchFamily="2" charset="-122"/>
                <a:ea typeface="宋体" panose="02010600030101010101" pitchFamily="2" charset="-122"/>
                <a:cs typeface="宋体" panose="02010600030101010101" pitchFamily="2" charset="-122"/>
              </a:rPr>
              <a:t> </a:t>
            </a:r>
            <a:r>
              <a:rPr lang="en-US" altLang="zh-CN" sz="1600">
                <a:latin typeface="Times New Roman" panose="02020603050405020304" pitchFamily="18" charset="0"/>
                <a:ea typeface="宋体" panose="02010600030101010101" pitchFamily="2" charset="-122"/>
                <a:cs typeface="Times New Roman" panose="02020603050405020304" pitchFamily="18" charset="0"/>
              </a:rPr>
              <a:t>Dropout2d</a:t>
            </a:r>
            <a:r>
              <a:rPr lang="zh-CN" altLang="en-US" sz="160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宋体" panose="02010600030101010101" pitchFamily="2" charset="-122"/>
                <a:ea typeface="宋体" panose="02010600030101010101" pitchFamily="2" charset="-122"/>
                <a:cs typeface="宋体" panose="02010600030101010101" pitchFamily="2" charset="-122"/>
              </a:rPr>
              <a:t>这种贯穿全网的正则化策略旨在增强模型在小样本或噪声环境下的泛化能力，有效防止过拟合。</a:t>
            </a:r>
            <a:endParaRPr lang="zh-CN" altLang="en-US" sz="1600" b="1">
              <a:latin typeface="宋体" panose="02010600030101010101" pitchFamily="2" charset="-122"/>
              <a:ea typeface="宋体" panose="02010600030101010101" pitchFamily="2" charset="-122"/>
              <a:cs typeface="宋体" panose="02010600030101010101" pitchFamily="2" charset="-122"/>
            </a:endParaRPr>
          </a:p>
        </p:txBody>
      </p:sp>
      <p:sp>
        <p:nvSpPr>
          <p:cNvPr id="22" name="文本框 21"/>
          <p:cNvSpPr txBox="1"/>
          <p:nvPr/>
        </p:nvSpPr>
        <p:spPr>
          <a:xfrm>
            <a:off x="6557645" y="1544320"/>
            <a:ext cx="1853565" cy="398780"/>
          </a:xfrm>
          <a:prstGeom prst="rect">
            <a:avLst/>
          </a:prstGeom>
          <a:noFill/>
        </p:spPr>
        <p:txBody>
          <a:bodyPr wrap="square" rtlCol="0">
            <a:spAutoFit/>
          </a:bodyPr>
          <a:p>
            <a:r>
              <a:rPr lang="zh-CN" altLang="en-US" sz="2000" b="1">
                <a:latin typeface="宋体" panose="02010600030101010101" pitchFamily="2" charset="-122"/>
                <a:ea typeface="宋体" panose="02010600030101010101" pitchFamily="2" charset="-122"/>
                <a:cs typeface="宋体" panose="02010600030101010101" pitchFamily="2" charset="-122"/>
              </a:rPr>
              <a:t>模型</a:t>
            </a:r>
            <a:r>
              <a:rPr lang="zh-CN" altLang="en-US" sz="2000" b="1">
                <a:latin typeface="宋体" panose="02010600030101010101" pitchFamily="2" charset="-122"/>
                <a:ea typeface="宋体" panose="02010600030101010101" pitchFamily="2" charset="-122"/>
                <a:cs typeface="宋体" panose="02010600030101010101" pitchFamily="2" charset="-122"/>
              </a:rPr>
              <a:t>训练</a:t>
            </a:r>
            <a:endParaRPr lang="zh-CN" altLang="en-US" sz="2000" b="1">
              <a:latin typeface="宋体" panose="02010600030101010101" pitchFamily="2" charset="-122"/>
              <a:ea typeface="宋体" panose="02010600030101010101" pitchFamily="2" charset="-122"/>
              <a:cs typeface="宋体" panose="02010600030101010101" pitchFamily="2" charset="-122"/>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556" y="4201835"/>
            <a:ext cx="2517993" cy="2092877"/>
          </a:xfrm>
          <a:prstGeom prst="rect">
            <a:avLst/>
          </a:prstGeom>
        </p:spPr>
      </p:pic>
      <p:sp>
        <p:nvSpPr>
          <p:cNvPr id="27" name="文本框 26"/>
          <p:cNvSpPr txBox="1"/>
          <p:nvPr/>
        </p:nvSpPr>
        <p:spPr>
          <a:xfrm>
            <a:off x="6144260" y="2402840"/>
            <a:ext cx="2267585" cy="1476375"/>
          </a:xfrm>
          <a:prstGeom prst="rect">
            <a:avLst/>
          </a:prstGeom>
          <a:noFill/>
        </p:spPr>
        <p:txBody>
          <a:bodyPr wrap="square" rtlCol="0">
            <a:spAutoFit/>
          </a:bodyPr>
          <a:p>
            <a:pPr indent="457200"/>
            <a:r>
              <a:rPr lang="zh-CN" altLang="en-US" b="1" dirty="0">
                <a:latin typeface="宋体" panose="02010600030101010101" pitchFamily="2" charset="-122"/>
                <a:ea typeface="宋体" panose="02010600030101010101" pitchFamily="2" charset="-122"/>
                <a:cs typeface="宋体" panose="02010600030101010101" pitchFamily="2" charset="-122"/>
                <a:sym typeface="+mn-ea"/>
              </a:rPr>
              <a:t>对该模型进行训练，每十代保存一组</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checkpoint</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，可满足训练过程随时停止，断点续训的需求。</a:t>
            </a:r>
            <a:endParaRPr lang="zh-CN" altLang="en-US" b="1"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8" name="文本框 27"/>
          <p:cNvSpPr txBox="1"/>
          <p:nvPr/>
        </p:nvSpPr>
        <p:spPr>
          <a:xfrm>
            <a:off x="9723755" y="1544320"/>
            <a:ext cx="1853565" cy="398780"/>
          </a:xfrm>
          <a:prstGeom prst="rect">
            <a:avLst/>
          </a:prstGeom>
          <a:noFill/>
        </p:spPr>
        <p:txBody>
          <a:bodyPr wrap="square" rtlCol="0">
            <a:spAutoFit/>
          </a:bodyPr>
          <a:p>
            <a:r>
              <a:rPr lang="zh-CN" altLang="en-US" sz="2000" b="1">
                <a:latin typeface="宋体" panose="02010600030101010101" pitchFamily="2" charset="-122"/>
                <a:ea typeface="宋体" panose="02010600030101010101" pitchFamily="2" charset="-122"/>
                <a:cs typeface="宋体" panose="02010600030101010101" pitchFamily="2" charset="-122"/>
              </a:rPr>
              <a:t>验证与</a:t>
            </a:r>
            <a:r>
              <a:rPr lang="zh-CN" altLang="en-US" sz="2000" b="1">
                <a:latin typeface="宋体" panose="02010600030101010101" pitchFamily="2" charset="-122"/>
                <a:ea typeface="宋体" panose="02010600030101010101" pitchFamily="2" charset="-122"/>
                <a:cs typeface="宋体" panose="02010600030101010101" pitchFamily="2" charset="-122"/>
              </a:rPr>
              <a:t>推理</a:t>
            </a:r>
            <a:endParaRPr lang="zh-CN" altLang="en-US" sz="2000" b="1">
              <a:latin typeface="宋体" panose="02010600030101010101" pitchFamily="2" charset="-122"/>
              <a:ea typeface="宋体" panose="02010600030101010101" pitchFamily="2" charset="-122"/>
              <a:cs typeface="宋体" panose="02010600030101010101" pitchFamily="2" charset="-122"/>
            </a:endParaRPr>
          </a:p>
        </p:txBody>
      </p:sp>
      <p:sp>
        <p:nvSpPr>
          <p:cNvPr id="29" name="文本框 28"/>
          <p:cNvSpPr txBox="1"/>
          <p:nvPr/>
        </p:nvSpPr>
        <p:spPr>
          <a:xfrm>
            <a:off x="9309735" y="2402840"/>
            <a:ext cx="2267585" cy="1476375"/>
          </a:xfrm>
          <a:prstGeom prst="rect">
            <a:avLst/>
          </a:prstGeom>
          <a:noFill/>
        </p:spPr>
        <p:txBody>
          <a:bodyPr wrap="square" rtlCol="0">
            <a:spAutoFit/>
          </a:bodyPr>
          <a:p>
            <a:pPr indent="457200"/>
            <a:r>
              <a:rPr lang="zh-CN" altLang="en-US" b="1" dirty="0">
                <a:latin typeface="宋体" panose="02010600030101010101" pitchFamily="2" charset="-122"/>
                <a:ea typeface="宋体" panose="02010600030101010101" pitchFamily="2" charset="-122"/>
                <a:cs typeface="宋体" panose="02010600030101010101" pitchFamily="2" charset="-122"/>
                <a:sym typeface="+mn-ea"/>
              </a:rPr>
              <a:t>使用无标签的测试集对训练结果进行验证，可看出算法对三根杆识别效果优秀</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准确。</a:t>
            </a:r>
            <a:endParaRPr lang="zh-CN" altLang="en-US" b="1"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0" name="图片 29"/>
          <p:cNvPicPr>
            <a:picLocks noChangeAspect="1"/>
          </p:cNvPicPr>
          <p:nvPr/>
        </p:nvPicPr>
        <p:blipFill>
          <a:blip r:embed="rId4"/>
          <a:srcRect r="22200"/>
          <a:stretch>
            <a:fillRect/>
          </a:stretch>
        </p:blipFill>
        <p:spPr>
          <a:xfrm>
            <a:off x="9180195" y="4102735"/>
            <a:ext cx="1248410" cy="1267460"/>
          </a:xfrm>
          <a:prstGeom prst="rect">
            <a:avLst/>
          </a:prstGeom>
        </p:spPr>
      </p:pic>
      <p:pic>
        <p:nvPicPr>
          <p:cNvPr id="31" name="图片 30"/>
          <p:cNvPicPr>
            <a:picLocks noChangeAspect="1"/>
          </p:cNvPicPr>
          <p:nvPr/>
        </p:nvPicPr>
        <p:blipFill>
          <a:blip r:embed="rId5"/>
          <a:stretch>
            <a:fillRect/>
          </a:stretch>
        </p:blipFill>
        <p:spPr>
          <a:xfrm>
            <a:off x="10563225" y="4102735"/>
            <a:ext cx="1276985" cy="1242695"/>
          </a:xfrm>
          <a:prstGeom prst="rect">
            <a:avLst/>
          </a:prstGeom>
        </p:spPr>
      </p:pic>
      <p:pic>
        <p:nvPicPr>
          <p:cNvPr id="32" name="图片 31"/>
          <p:cNvPicPr>
            <a:picLocks noChangeAspect="1"/>
          </p:cNvPicPr>
          <p:nvPr/>
        </p:nvPicPr>
        <p:blipFill>
          <a:blip r:embed="rId6"/>
          <a:stretch>
            <a:fillRect/>
          </a:stretch>
        </p:blipFill>
        <p:spPr>
          <a:xfrm>
            <a:off x="9173210" y="5469890"/>
            <a:ext cx="1257300" cy="1263015"/>
          </a:xfrm>
          <a:prstGeom prst="rect">
            <a:avLst/>
          </a:prstGeom>
        </p:spPr>
      </p:pic>
      <p:pic>
        <p:nvPicPr>
          <p:cNvPr id="33" name="图片 32"/>
          <p:cNvPicPr>
            <a:picLocks noChangeAspect="1"/>
          </p:cNvPicPr>
          <p:nvPr/>
        </p:nvPicPr>
        <p:blipFill>
          <a:blip r:embed="rId7"/>
          <a:stretch>
            <a:fillRect/>
          </a:stretch>
        </p:blipFill>
        <p:spPr>
          <a:xfrm>
            <a:off x="10563225" y="5464810"/>
            <a:ext cx="1276985" cy="12484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圆角矩形 27"/>
          <p:cNvSpPr/>
          <p:nvPr/>
        </p:nvSpPr>
        <p:spPr>
          <a:xfrm>
            <a:off x="8799830" y="2333625"/>
            <a:ext cx="3229610" cy="2152015"/>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5513070" y="2390775"/>
            <a:ext cx="3097530" cy="3846830"/>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圆角矩形 1"/>
          <p:cNvSpPr/>
          <p:nvPr/>
        </p:nvSpPr>
        <p:spPr>
          <a:xfrm>
            <a:off x="415925" y="2442210"/>
            <a:ext cx="4722495" cy="1476375"/>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6" name="圆角矩形 55"/>
          <p:cNvSpPr/>
          <p:nvPr/>
        </p:nvSpPr>
        <p:spPr>
          <a:xfrm>
            <a:off x="1461770" y="1396365"/>
            <a:ext cx="9892030" cy="826135"/>
          </a:xfrm>
          <a:prstGeom prst="roundRect">
            <a:avLst/>
          </a:prstGeom>
          <a:solidFill>
            <a:schemeClr val="accent2">
              <a:alpha val="5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灯片编号占位符 3"/>
          <p:cNvSpPr>
            <a:spLocks noGrp="1"/>
          </p:cNvSpPr>
          <p:nvPr>
            <p:ph type="sldNum" sz="quarter" idx="12"/>
          </p:nvPr>
        </p:nvSpPr>
        <p:spPr>
          <a:xfrm>
            <a:off x="8610600" y="6093460"/>
            <a:ext cx="2743200" cy="365125"/>
          </a:xfrm>
        </p:spPr>
        <p:txBody>
          <a:bodyPr/>
          <a:p>
            <a:fld id="{FCAB1F90-A609-4CAE-B4DD-D0A65ECDB0FD}" type="slidenum">
              <a:rPr lang="zh-CN" altLang="en-US" smtClean="0"/>
            </a:fld>
            <a:endParaRPr lang="zh-CN" altLang="en-US"/>
          </a:p>
        </p:txBody>
      </p:sp>
      <p:sp>
        <p:nvSpPr>
          <p:cNvPr id="25" name="矩形 24"/>
          <p:cNvSpPr/>
          <p:nvPr/>
        </p:nvSpPr>
        <p:spPr>
          <a:xfrm>
            <a:off x="-763270" y="0"/>
            <a:ext cx="13496290" cy="890270"/>
          </a:xfrm>
          <a:prstGeom prst="rect">
            <a:avLst/>
          </a:prstGeom>
          <a:gradFill>
            <a:gsLst>
              <a:gs pos="59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燕尾形 4"/>
          <p:cNvSpPr/>
          <p:nvPr/>
        </p:nvSpPr>
        <p:spPr>
          <a:xfrm>
            <a:off x="2221230" y="17145"/>
            <a:ext cx="2196000" cy="735330"/>
          </a:xfrm>
          <a:prstGeom prst="chevron">
            <a:avLst/>
          </a:prstGeom>
          <a:solidFill>
            <a:schemeClr val="accent1">
              <a:lumMod val="60000"/>
              <a:lumOff val="40000"/>
            </a:schemeClr>
          </a:solidFill>
          <a:ln>
            <a:solidFill>
              <a:schemeClr val="accent1">
                <a:lumMod val="60000"/>
                <a:lumOff val="40000"/>
              </a:schemeClr>
            </a:solidFill>
          </a:ln>
          <a:effectLst>
            <a:softEdge rad="19050"/>
          </a:effectLst>
        </p:spPr>
        <p:style>
          <a:lnRef idx="0">
            <a:srgbClr val="FFFFFF"/>
          </a:lnRef>
          <a:fillRef idx="1">
            <a:schemeClr val="accent1"/>
          </a:fillRef>
          <a:effectRef idx="1">
            <a:schemeClr val="accent1"/>
          </a:effectRef>
          <a:fontRef idx="minor">
            <a:schemeClr val="lt1"/>
          </a:fontRef>
        </p:style>
        <p:txBody>
          <a:bodyPr rtlCol="0" anchor="ctr"/>
          <a:p>
            <a:pPr algn="ctr"/>
            <a:endParaRPr lang="zh-CN" altLang="en-US"/>
          </a:p>
        </p:txBody>
      </p:sp>
      <p:sp>
        <p:nvSpPr>
          <p:cNvPr id="11" name="燕尾形 10"/>
          <p:cNvSpPr/>
          <p:nvPr/>
        </p:nvSpPr>
        <p:spPr>
          <a:xfrm>
            <a:off x="4189730" y="17145"/>
            <a:ext cx="2160000" cy="735330"/>
          </a:xfrm>
          <a:prstGeom prst="chevron">
            <a:avLst/>
          </a:prstGeom>
          <a:solidFill>
            <a:schemeClr val="accent1">
              <a:lumMod val="60000"/>
              <a:lumOff val="40000"/>
            </a:schemeClr>
          </a:solidFill>
          <a:ln>
            <a:solidFill>
              <a:schemeClr val="accent5">
                <a:lumMod val="75000"/>
              </a:schemeClr>
            </a:solidFill>
          </a:ln>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14" name="燕尾形 13"/>
          <p:cNvSpPr/>
          <p:nvPr/>
        </p:nvSpPr>
        <p:spPr>
          <a:xfrm>
            <a:off x="6123940" y="17145"/>
            <a:ext cx="2160000" cy="735330"/>
          </a:xfrm>
          <a:prstGeom prst="chevron">
            <a:avLst/>
          </a:prstGeom>
          <a:solidFill>
            <a:schemeClr val="accent1">
              <a:lumMod val="60000"/>
              <a:lumOff val="4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p>
        </p:txBody>
      </p:sp>
      <p:sp>
        <p:nvSpPr>
          <p:cNvPr id="16" name="燕尾形 15"/>
          <p:cNvSpPr/>
          <p:nvPr/>
        </p:nvSpPr>
        <p:spPr>
          <a:xfrm>
            <a:off x="7970520" y="17145"/>
            <a:ext cx="2409825" cy="735330"/>
          </a:xfrm>
          <a:prstGeom prst="chevron">
            <a:avLst/>
          </a:prstGeom>
          <a:solidFill>
            <a:schemeClr val="accent5">
              <a:lumMod val="75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9" name="燕尾形 8"/>
          <p:cNvSpPr/>
          <p:nvPr/>
        </p:nvSpPr>
        <p:spPr>
          <a:xfrm>
            <a:off x="10048240" y="17145"/>
            <a:ext cx="2160000" cy="735330"/>
          </a:xfrm>
          <a:prstGeom prst="chevron">
            <a:avLst/>
          </a:prstGeom>
          <a:solidFill>
            <a:schemeClr val="accent1">
              <a:lumMod val="40000"/>
              <a:lumOff val="6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13" name="文本框 12"/>
          <p:cNvSpPr txBox="1"/>
          <p:nvPr/>
        </p:nvSpPr>
        <p:spPr>
          <a:xfrm>
            <a:off x="4564380" y="154305"/>
            <a:ext cx="1687195"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数据构建</a:t>
            </a:r>
            <a:endParaRPr lang="zh-CN" altLang="en-US" sz="2800" b="1">
              <a:solidFill>
                <a:schemeClr val="bg1"/>
              </a:solidFill>
              <a:latin typeface="宋体" panose="02010600030101010101" pitchFamily="2" charset="-122"/>
              <a:ea typeface="宋体" panose="02010600030101010101" pitchFamily="2" charset="-122"/>
            </a:endParaRPr>
          </a:p>
        </p:txBody>
      </p:sp>
      <p:sp>
        <p:nvSpPr>
          <p:cNvPr id="15" name="文本框 14"/>
          <p:cNvSpPr txBox="1"/>
          <p:nvPr/>
        </p:nvSpPr>
        <p:spPr>
          <a:xfrm>
            <a:off x="6509385" y="154305"/>
            <a:ext cx="1716405"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视觉模型</a:t>
            </a:r>
            <a:endParaRPr lang="zh-CN" altLang="en-US" sz="2400" b="1">
              <a:latin typeface="宋体" panose="02010600030101010101" pitchFamily="2" charset="-122"/>
              <a:ea typeface="宋体" panose="02010600030101010101" pitchFamily="2" charset="-122"/>
            </a:endParaRPr>
          </a:p>
        </p:txBody>
      </p:sp>
      <p:sp>
        <p:nvSpPr>
          <p:cNvPr id="19" name="文本框 18"/>
          <p:cNvSpPr txBox="1"/>
          <p:nvPr/>
        </p:nvSpPr>
        <p:spPr>
          <a:xfrm>
            <a:off x="8286115" y="125730"/>
            <a:ext cx="2135505" cy="521970"/>
          </a:xfrm>
          <a:prstGeom prst="rect">
            <a:avLst/>
          </a:prstGeom>
          <a:noFill/>
        </p:spPr>
        <p:txBody>
          <a:bodyPr wrap="square" rtlCol="0">
            <a:spAutoFit/>
          </a:bodyPr>
          <a:p>
            <a:r>
              <a:rPr lang="zh-CN" altLang="en-US" sz="2800" b="1">
                <a:solidFill>
                  <a:schemeClr val="bg1"/>
                </a:solidFill>
                <a:latin typeface="宋体" panose="02010600030101010101" pitchFamily="2" charset="-122"/>
                <a:ea typeface="宋体" panose="02010600030101010101" pitchFamily="2" charset="-122"/>
              </a:rPr>
              <a:t>3D核心算法</a:t>
            </a:r>
            <a:endParaRPr lang="zh-CN" altLang="en-US" sz="2800" b="1">
              <a:solidFill>
                <a:schemeClr val="bg1"/>
              </a:solidFill>
              <a:latin typeface="宋体" panose="02010600030101010101" pitchFamily="2" charset="-122"/>
              <a:ea typeface="宋体" panose="02010600030101010101" pitchFamily="2" charset="-122"/>
            </a:endParaRPr>
          </a:p>
        </p:txBody>
      </p:sp>
      <p:sp>
        <p:nvSpPr>
          <p:cNvPr id="20" name="文本框 19"/>
          <p:cNvSpPr txBox="1"/>
          <p:nvPr/>
        </p:nvSpPr>
        <p:spPr>
          <a:xfrm>
            <a:off x="10380980" y="154305"/>
            <a:ext cx="1738630"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机械臂执行</a:t>
            </a:r>
            <a:endParaRPr lang="zh-CN" altLang="en-US" sz="2400" b="1">
              <a:latin typeface="宋体" panose="02010600030101010101" pitchFamily="2" charset="-122"/>
              <a:ea typeface="宋体" panose="02010600030101010101" pitchFamily="2" charset="-122"/>
            </a:endParaRPr>
          </a:p>
        </p:txBody>
      </p:sp>
      <p:sp>
        <p:nvSpPr>
          <p:cNvPr id="23" name="等腰三角形 22"/>
          <p:cNvSpPr/>
          <p:nvPr/>
        </p:nvSpPr>
        <p:spPr>
          <a:xfrm rot="5400000">
            <a:off x="2096770" y="202565"/>
            <a:ext cx="734060" cy="367030"/>
          </a:xfrm>
          <a:prstGeom prst="triangle">
            <a:avLst>
              <a:gd name="adj" fmla="val 50000"/>
            </a:avLst>
          </a:prstGeom>
          <a:solidFill>
            <a:schemeClr val="accent1">
              <a:lumMod val="60000"/>
              <a:lumOff val="40000"/>
            </a:schemeClr>
          </a:solidFill>
          <a:ln>
            <a:solidFill>
              <a:schemeClr val="accent1">
                <a:lumMod val="60000"/>
                <a:lumOff val="40000"/>
              </a:schemeClr>
            </a:solidFill>
          </a:ln>
          <a:effectLst>
            <a:softEdge rad="1905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accent5">
                    <a:lumMod val="75000"/>
                  </a:schemeClr>
                </a:solidFill>
              </a:ln>
              <a:solidFill>
                <a:schemeClr val="accent5">
                  <a:lumMod val="75000"/>
                </a:schemeClr>
              </a:solidFill>
            </a:endParaRPr>
          </a:p>
        </p:txBody>
      </p:sp>
      <p:sp>
        <p:nvSpPr>
          <p:cNvPr id="10" name="文本框 9"/>
          <p:cNvSpPr txBox="1"/>
          <p:nvPr/>
        </p:nvSpPr>
        <p:spPr>
          <a:xfrm>
            <a:off x="2487930" y="154305"/>
            <a:ext cx="1818640" cy="460375"/>
          </a:xfrm>
          <a:prstGeom prst="rect">
            <a:avLst/>
          </a:prstGeom>
          <a:noFill/>
        </p:spPr>
        <p:txBody>
          <a:bodyPr wrap="square" rtlCol="0">
            <a:spAutoFit/>
          </a:bodyPr>
          <a:p>
            <a:r>
              <a:rPr lang="zh-CN" altLang="en-US" sz="2400" b="1">
                <a:solidFill>
                  <a:schemeClr val="tx1"/>
                </a:solidFill>
                <a:latin typeface="宋体" panose="02010600030101010101" pitchFamily="2" charset="-122"/>
                <a:ea typeface="宋体" panose="02010600030101010101" pitchFamily="2" charset="-122"/>
              </a:rPr>
              <a:t>硬件准备</a:t>
            </a:r>
            <a:endParaRPr lang="zh-CN" altLang="en-US" sz="2400" b="1">
              <a:solidFill>
                <a:schemeClr val="tx1"/>
              </a:solidFill>
              <a:latin typeface="宋体" panose="02010600030101010101" pitchFamily="2" charset="-122"/>
              <a:ea typeface="宋体" panose="02010600030101010101" pitchFamily="2" charset="-122"/>
            </a:endParaRPr>
          </a:p>
        </p:txBody>
      </p:sp>
      <p:sp>
        <p:nvSpPr>
          <p:cNvPr id="26" name="文本框 25"/>
          <p:cNvSpPr txBox="1"/>
          <p:nvPr/>
        </p:nvSpPr>
        <p:spPr>
          <a:xfrm>
            <a:off x="0" y="122555"/>
            <a:ext cx="2259330" cy="583565"/>
          </a:xfrm>
          <a:prstGeom prst="rect">
            <a:avLst/>
          </a:prstGeom>
          <a:noFill/>
        </p:spPr>
        <p:txBody>
          <a:bodyPr wrap="square" rtlCol="0">
            <a:spAutoFit/>
          </a:bodyPr>
          <a:p>
            <a:r>
              <a:rPr lang="zh-CN" altLang="en-US" sz="3200" b="1" dirty="0">
                <a:solidFill>
                  <a:schemeClr val="bg1"/>
                </a:solidFill>
                <a:latin typeface="宋体" panose="02010600030101010101" pitchFamily="2" charset="-122"/>
                <a:ea typeface="宋体" panose="02010600030101010101" pitchFamily="2" charset="-122"/>
                <a:cs typeface="OPPOSans B" panose="00020600040101010101" pitchFamily="18" charset="-122"/>
              </a:rPr>
              <a:t>技术</a:t>
            </a:r>
            <a:r>
              <a:rPr lang="zh-CN" altLang="en-US" sz="3200" b="1">
                <a:solidFill>
                  <a:schemeClr val="bg1"/>
                </a:solidFill>
                <a:latin typeface="宋体" panose="02010600030101010101" pitchFamily="2" charset="-122"/>
                <a:ea typeface="宋体" panose="02010600030101010101" pitchFamily="2" charset="-122"/>
                <a:cs typeface="宋体" panose="02010600030101010101" pitchFamily="2" charset="-122"/>
              </a:rPr>
              <a:t>实现</a:t>
            </a:r>
            <a:endParaRPr lang="zh-CN" altLang="en-US" sz="3200" b="1">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1461770" y="1515745"/>
            <a:ext cx="2960370" cy="706755"/>
          </a:xfrm>
          <a:prstGeom prst="rect">
            <a:avLst/>
          </a:prstGeom>
          <a:noFill/>
        </p:spPr>
        <p:txBody>
          <a:bodyPr wrap="square" rtlCol="0">
            <a:spAutoFit/>
          </a:bodyPr>
          <a:p>
            <a:pPr algn="ctr"/>
            <a:r>
              <a:rPr lang="zh-CN" altLang="en-US" sz="2000" b="1">
                <a:latin typeface="宋体" panose="02010600030101010101" pitchFamily="2" charset="-122"/>
                <a:ea typeface="宋体" panose="02010600030101010101" pitchFamily="2" charset="-122"/>
              </a:rPr>
              <a:t>融合深度信息</a:t>
            </a:r>
            <a:endParaRPr lang="zh-CN" altLang="en-US" sz="2000" b="1">
              <a:latin typeface="宋体" panose="02010600030101010101" pitchFamily="2" charset="-122"/>
              <a:ea typeface="宋体" panose="02010600030101010101" pitchFamily="2" charset="-122"/>
            </a:endParaRPr>
          </a:p>
          <a:p>
            <a:pPr algn="ctr"/>
            <a:r>
              <a:rPr lang="zh-CN" altLang="en-US" sz="2000" b="1">
                <a:latin typeface="宋体" panose="02010600030101010101" pitchFamily="2" charset="-122"/>
                <a:ea typeface="宋体" panose="02010600030101010101" pitchFamily="2" charset="-122"/>
              </a:rPr>
              <a:t>筛选生成杆件空间点云</a:t>
            </a:r>
            <a:endParaRPr lang="zh-CN" altLang="en-US" sz="2000" b="1">
              <a:latin typeface="宋体" panose="02010600030101010101" pitchFamily="2" charset="-122"/>
              <a:ea typeface="宋体" panose="02010600030101010101" pitchFamily="2" charset="-122"/>
            </a:endParaRPr>
          </a:p>
        </p:txBody>
      </p:sp>
      <p:sp>
        <p:nvSpPr>
          <p:cNvPr id="7" name="文本框 6"/>
          <p:cNvSpPr txBox="1"/>
          <p:nvPr/>
        </p:nvSpPr>
        <p:spPr>
          <a:xfrm>
            <a:off x="416560" y="2442210"/>
            <a:ext cx="4770755" cy="1476375"/>
          </a:xfrm>
          <a:prstGeom prst="rect">
            <a:avLst/>
          </a:prstGeom>
          <a:noFill/>
        </p:spPr>
        <p:txBody>
          <a:bodyPr wrap="square" rtlCol="0">
            <a:spAutoFit/>
          </a:bodyPr>
          <a:p>
            <a:pPr indent="457200"/>
            <a:r>
              <a:rPr lang="zh-CN" altLang="en-US" b="1">
                <a:latin typeface="宋体" panose="02010600030101010101" pitchFamily="2" charset="-122"/>
                <a:ea typeface="宋体" panose="02010600030101010101" pitchFamily="2" charset="-122"/>
                <a:cs typeface="宋体" panose="02010600030101010101" pitchFamily="2" charset="-122"/>
              </a:rPr>
              <a:t>鉴于采集的数据为</a:t>
            </a:r>
            <a:r>
              <a:rPr lang="en-US" altLang="zh-CN">
                <a:latin typeface="Times New Roman" panose="02020603050405020304" pitchFamily="18" charset="0"/>
                <a:ea typeface="宋体" panose="02010600030101010101" pitchFamily="2" charset="-122"/>
                <a:cs typeface="Times New Roman" panose="02020603050405020304" pitchFamily="18" charset="0"/>
              </a:rPr>
              <a:t>RGB-D</a:t>
            </a:r>
            <a:r>
              <a:rPr lang="zh-CN" altLang="en-US" b="1">
                <a:latin typeface="宋体" panose="02010600030101010101" pitchFamily="2" charset="-122"/>
                <a:ea typeface="宋体" panose="02010600030101010101" pitchFamily="2" charset="-122"/>
                <a:cs typeface="宋体" panose="02010600030101010101" pitchFamily="2" charset="-122"/>
              </a:rPr>
              <a:t>格式，内含深度通道信息，在基于</a:t>
            </a:r>
            <a:r>
              <a:rPr lang="en-US" altLang="zh-CN">
                <a:latin typeface="Times New Roman" panose="02020603050405020304" pitchFamily="18" charset="0"/>
                <a:ea typeface="宋体" panose="02010600030101010101" pitchFamily="2" charset="-122"/>
                <a:cs typeface="Times New Roman" panose="02020603050405020304" pitchFamily="18" charset="0"/>
              </a:rPr>
              <a:t>RGB</a:t>
            </a:r>
            <a:r>
              <a:rPr lang="zh-CN" altLang="en-US" b="1">
                <a:latin typeface="宋体" panose="02010600030101010101" pitchFamily="2" charset="-122"/>
                <a:ea typeface="宋体" panose="02010600030101010101" pitchFamily="2" charset="-122"/>
                <a:cs typeface="宋体" panose="02010600030101010101" pitchFamily="2" charset="-122"/>
              </a:rPr>
              <a:t>图像识别并分割出杆件的像素区域（</a:t>
            </a:r>
            <a:r>
              <a:rPr lang="en-US" altLang="zh-CN">
                <a:latin typeface="Times New Roman" panose="02020603050405020304" pitchFamily="18" charset="0"/>
                <a:ea typeface="宋体" panose="02010600030101010101" pitchFamily="2" charset="-122"/>
                <a:cs typeface="Times New Roman" panose="02020603050405020304" pitchFamily="18" charset="0"/>
              </a:rPr>
              <a:t>ROI</a:t>
            </a:r>
            <a:r>
              <a:rPr lang="zh-CN" altLang="en-US" b="1">
                <a:latin typeface="宋体" panose="02010600030101010101" pitchFamily="2" charset="-122"/>
                <a:ea typeface="宋体" panose="02010600030101010101" pitchFamily="2" charset="-122"/>
                <a:cs typeface="宋体" panose="02010600030101010101" pitchFamily="2" charset="-122"/>
              </a:rPr>
              <a:t>）后，即可索引对应的深度数据，将二维像素映射至三维空间，从而生成杆件的点云模型。</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9265" y="4229735"/>
            <a:ext cx="2343785" cy="1863725"/>
          </a:xfrm>
          <a:prstGeom prst="rect">
            <a:avLst/>
          </a:prstGeom>
        </p:spPr>
      </p:pic>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640000">
            <a:off x="3157220" y="4494530"/>
            <a:ext cx="1786890" cy="1421130"/>
          </a:xfrm>
          <a:prstGeom prst="rect">
            <a:avLst/>
          </a:prstGeom>
        </p:spPr>
      </p:pic>
      <p:pic>
        <p:nvPicPr>
          <p:cNvPr id="12" name="图片 11"/>
          <p:cNvPicPr>
            <a:picLocks noChangeAspect="1"/>
          </p:cNvPicPr>
          <p:nvPr/>
        </p:nvPicPr>
        <p:blipFill>
          <a:blip r:embed="rId2"/>
          <a:stretch>
            <a:fillRect/>
          </a:stretch>
        </p:blipFill>
        <p:spPr>
          <a:xfrm>
            <a:off x="4144010" y="5138420"/>
            <a:ext cx="209550" cy="133350"/>
          </a:xfrm>
          <a:prstGeom prst="rect">
            <a:avLst/>
          </a:prstGeom>
        </p:spPr>
      </p:pic>
      <p:sp>
        <p:nvSpPr>
          <p:cNvPr id="17" name="文本框 16"/>
          <p:cNvSpPr txBox="1"/>
          <p:nvPr/>
        </p:nvSpPr>
        <p:spPr>
          <a:xfrm>
            <a:off x="5629910" y="1515745"/>
            <a:ext cx="2857500" cy="706755"/>
          </a:xfrm>
          <a:prstGeom prst="rect">
            <a:avLst/>
          </a:prstGeom>
          <a:noFill/>
        </p:spPr>
        <p:txBody>
          <a:bodyPr wrap="square" rtlCol="0">
            <a:spAutoFit/>
          </a:bodyPr>
          <a:p>
            <a:pPr algn="ctr"/>
            <a:r>
              <a:rPr lang="en-US" altLang="zh-CN"/>
              <a:t> </a:t>
            </a:r>
            <a:r>
              <a:rPr lang="zh-CN" altLang="en-US" sz="2000">
                <a:latin typeface="Times New Roman" panose="02020603050405020304" pitchFamily="18" charset="0"/>
                <a:ea typeface="宋体" panose="02010600030101010101" pitchFamily="2" charset="-122"/>
                <a:cs typeface="Times New Roman" panose="02020603050405020304" pitchFamily="18" charset="0"/>
              </a:rPr>
              <a:t>DBSCAN + PCA</a:t>
            </a:r>
            <a:r>
              <a:rPr lang="zh-CN" altLang="en-US" sz="2000" b="1">
                <a:latin typeface="宋体" panose="02010600030101010101" pitchFamily="2" charset="-122"/>
                <a:ea typeface="宋体" panose="02010600030101010101" pitchFamily="2" charset="-122"/>
              </a:rPr>
              <a:t> </a:t>
            </a:r>
            <a:endParaRPr lang="zh-CN" altLang="en-US" sz="2000" b="1">
              <a:latin typeface="宋体" panose="02010600030101010101" pitchFamily="2" charset="-122"/>
              <a:ea typeface="宋体" panose="02010600030101010101" pitchFamily="2" charset="-122"/>
            </a:endParaRPr>
          </a:p>
          <a:p>
            <a:pPr algn="ctr"/>
            <a:r>
              <a:rPr lang="zh-CN" altLang="en-US" sz="2000" b="1">
                <a:latin typeface="宋体" panose="02010600030101010101" pitchFamily="2" charset="-122"/>
                <a:ea typeface="宋体" panose="02010600030101010101" pitchFamily="2" charset="-122"/>
              </a:rPr>
              <a:t>拟合圆柱 </a:t>
            </a:r>
            <a:endParaRPr lang="zh-CN" altLang="en-US" sz="2000" b="1">
              <a:latin typeface="宋体" panose="02010600030101010101" pitchFamily="2" charset="-122"/>
              <a:ea typeface="宋体" panose="02010600030101010101" pitchFamily="2" charset="-122"/>
            </a:endParaRPr>
          </a:p>
        </p:txBody>
      </p:sp>
      <p:sp>
        <p:nvSpPr>
          <p:cNvPr id="21" name="文本框 20"/>
          <p:cNvSpPr txBox="1"/>
          <p:nvPr/>
        </p:nvSpPr>
        <p:spPr>
          <a:xfrm>
            <a:off x="5513070" y="2442210"/>
            <a:ext cx="3091180" cy="3692525"/>
          </a:xfrm>
          <a:prstGeom prst="rect">
            <a:avLst/>
          </a:prstGeom>
          <a:noFill/>
        </p:spPr>
        <p:txBody>
          <a:bodyPr wrap="square" rtlCol="0">
            <a:spAutoFit/>
          </a:bodyPr>
          <a:p>
            <a:pPr indent="457200"/>
            <a:r>
              <a:rPr lang="zh-CN" altLang="en-US" b="1">
                <a:latin typeface="宋体" panose="02010600030101010101" pitchFamily="2" charset="-122"/>
                <a:ea typeface="宋体" panose="02010600030101010101" pitchFamily="2" charset="-122"/>
                <a:cs typeface="宋体" panose="02010600030101010101" pitchFamily="2" charset="-122"/>
              </a:rPr>
              <a:t>为提取精确的几何特征，首先采用 </a:t>
            </a:r>
            <a:r>
              <a:rPr lang="zh-CN" altLang="en-US">
                <a:latin typeface="Times New Roman" panose="02020603050405020304" pitchFamily="18" charset="0"/>
                <a:ea typeface="宋体" panose="02010600030101010101" pitchFamily="2" charset="-122"/>
                <a:cs typeface="Times New Roman" panose="02020603050405020304" pitchFamily="18" charset="0"/>
              </a:rPr>
              <a:t>DBSCAN </a:t>
            </a:r>
            <a:r>
              <a:rPr lang="zh-CN" altLang="en-US" b="1">
                <a:latin typeface="宋体" panose="02010600030101010101" pitchFamily="2" charset="-122"/>
                <a:ea typeface="宋体" panose="02010600030101010101" pitchFamily="2" charset="-122"/>
                <a:cs typeface="宋体" panose="02010600030101010101" pitchFamily="2" charset="-122"/>
              </a:rPr>
              <a:t>密度聚类算法对原始点云进行滤波，有效剔除离群噪点，分离出高置信度的杆件主体。随后，应用 </a:t>
            </a:r>
            <a:r>
              <a:rPr lang="zh-CN" altLang="en-US">
                <a:latin typeface="Times New Roman" panose="02020603050405020304" pitchFamily="18" charset="0"/>
                <a:ea typeface="宋体" panose="02010600030101010101" pitchFamily="2" charset="-122"/>
                <a:cs typeface="Times New Roman" panose="02020603050405020304" pitchFamily="18" charset="0"/>
              </a:rPr>
              <a:t>PCA</a:t>
            </a:r>
            <a:r>
              <a:rPr lang="zh-CN" altLang="en-US" b="1">
                <a:latin typeface="宋体" panose="02010600030101010101" pitchFamily="2" charset="-122"/>
                <a:ea typeface="宋体" panose="02010600030101010101" pitchFamily="2" charset="-122"/>
                <a:cs typeface="宋体" panose="02010600030101010101" pitchFamily="2" charset="-122"/>
              </a:rPr>
              <a:t>（主成分分析） 分析点集的空间分布，利用圆柱体在轴向方差最大的几何特性，将其第一主成分确定为圆柱轴线向量，并将点云质心作为中心点。该流程实现了从离散噪点到精确位姿参数的鲁棒转换</a:t>
            </a:r>
            <a:r>
              <a:rPr lang="zh-CN" altLang="en-US"/>
              <a:t>。</a:t>
            </a:r>
            <a:endParaRPr lang="zh-CN" altLang="en-US"/>
          </a:p>
        </p:txBody>
      </p:sp>
      <p:sp>
        <p:nvSpPr>
          <p:cNvPr id="22" name="文本框 21"/>
          <p:cNvSpPr txBox="1"/>
          <p:nvPr/>
        </p:nvSpPr>
        <p:spPr>
          <a:xfrm>
            <a:off x="8891270" y="1642745"/>
            <a:ext cx="2857500" cy="398780"/>
          </a:xfrm>
          <a:prstGeom prst="rect">
            <a:avLst/>
          </a:prstGeom>
          <a:noFill/>
        </p:spPr>
        <p:txBody>
          <a:bodyPr wrap="square" rtlCol="0">
            <a:spAutoFit/>
          </a:bodyPr>
          <a:p>
            <a:pPr algn="ctr"/>
            <a:r>
              <a:rPr lang="zh-CN" altLang="en-US"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构建运动螺旋线 </a:t>
            </a:r>
            <a:endParaRPr lang="zh-CN" altLang="en-US" sz="2000" b="1">
              <a:latin typeface="宋体" panose="02010600030101010101" pitchFamily="2" charset="-122"/>
              <a:ea typeface="宋体" panose="02010600030101010101" pitchFamily="2" charset="-122"/>
            </a:endParaRPr>
          </a:p>
        </p:txBody>
      </p:sp>
      <p:sp>
        <p:nvSpPr>
          <p:cNvPr id="24" name="文本框 23"/>
          <p:cNvSpPr txBox="1"/>
          <p:nvPr/>
        </p:nvSpPr>
        <p:spPr>
          <a:xfrm>
            <a:off x="8799830" y="2390775"/>
            <a:ext cx="3181350" cy="2030095"/>
          </a:xfrm>
          <a:prstGeom prst="rect">
            <a:avLst/>
          </a:prstGeom>
          <a:noFill/>
        </p:spPr>
        <p:txBody>
          <a:bodyPr wrap="square" rtlCol="0">
            <a:spAutoFit/>
          </a:bodyPr>
          <a:p>
            <a:pPr indent="457200"/>
            <a:r>
              <a:rPr lang="zh-CN" altLang="en-US" b="1">
                <a:latin typeface="Times New Roman" panose="02020603050405020304" pitchFamily="18" charset="0"/>
                <a:ea typeface="宋体" panose="02010600030101010101" pitchFamily="2" charset="-122"/>
                <a:cs typeface="Times New Roman" panose="02020603050405020304" pitchFamily="18" charset="0"/>
              </a:rPr>
              <a:t>利用前序步骤解算的轴线向量与中心点坐标，结合预设的安全包络半径与螺旋升角（螺距），通过参数化方程生成一条包绕三杆外围的环绕螺旋轨迹。该轨迹由一系列连续的三维空间航点构成。</a:t>
            </a:r>
            <a:endParaRPr lang="zh-CN" altLang="en-US" b="1">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2" name="图片 10" descr="44ba503f5f8b0b54cf4e9724c4007dfc"/>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903970" y="4073525"/>
            <a:ext cx="2949575" cy="25609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a:xfrm>
            <a:off x="340995" y="2740025"/>
            <a:ext cx="4763770" cy="3197225"/>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6" name="圆角矩形 55"/>
          <p:cNvSpPr/>
          <p:nvPr/>
        </p:nvSpPr>
        <p:spPr>
          <a:xfrm>
            <a:off x="1166495" y="1333500"/>
            <a:ext cx="8524875" cy="963295"/>
          </a:xfrm>
          <a:prstGeom prst="roundRect">
            <a:avLst/>
          </a:prstGeom>
          <a:solidFill>
            <a:schemeClr val="accent2">
              <a:alpha val="5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灯片编号占位符 3"/>
          <p:cNvSpPr>
            <a:spLocks noGrp="1"/>
          </p:cNvSpPr>
          <p:nvPr>
            <p:ph type="sldNum" sz="quarter" idx="12"/>
          </p:nvPr>
        </p:nvSpPr>
        <p:spPr>
          <a:xfrm>
            <a:off x="8809355" y="6224270"/>
            <a:ext cx="2743200" cy="365125"/>
          </a:xfrm>
        </p:spPr>
        <p:txBody>
          <a:bodyPr/>
          <a:p>
            <a:fld id="{FCAB1F90-A609-4CAE-B4DD-D0A65ECDB0FD}" type="slidenum">
              <a:rPr lang="zh-CN" altLang="en-US" smtClean="0"/>
            </a:fld>
            <a:endParaRPr lang="zh-CN" altLang="en-US"/>
          </a:p>
        </p:txBody>
      </p:sp>
      <p:sp>
        <p:nvSpPr>
          <p:cNvPr id="25" name="矩形 24"/>
          <p:cNvSpPr/>
          <p:nvPr/>
        </p:nvSpPr>
        <p:spPr>
          <a:xfrm>
            <a:off x="-763270" y="0"/>
            <a:ext cx="13496290" cy="890270"/>
          </a:xfrm>
          <a:prstGeom prst="rect">
            <a:avLst/>
          </a:prstGeom>
          <a:gradFill>
            <a:gsLst>
              <a:gs pos="59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燕尾形 4"/>
          <p:cNvSpPr/>
          <p:nvPr>
            <p:custDataLst>
              <p:tags r:id="rId1"/>
            </p:custDataLst>
          </p:nvPr>
        </p:nvSpPr>
        <p:spPr>
          <a:xfrm>
            <a:off x="2221230" y="17145"/>
            <a:ext cx="2196000" cy="735330"/>
          </a:xfrm>
          <a:prstGeom prst="chevron">
            <a:avLst/>
          </a:prstGeom>
          <a:solidFill>
            <a:schemeClr val="accent1">
              <a:lumMod val="60000"/>
              <a:lumOff val="40000"/>
            </a:schemeClr>
          </a:solidFill>
          <a:ln>
            <a:solidFill>
              <a:schemeClr val="accent1">
                <a:lumMod val="60000"/>
                <a:lumOff val="40000"/>
              </a:schemeClr>
            </a:solidFill>
          </a:ln>
          <a:effectLst>
            <a:softEdge rad="19050"/>
          </a:effectLst>
        </p:spPr>
        <p:style>
          <a:lnRef idx="0">
            <a:srgbClr val="FFFFFF"/>
          </a:lnRef>
          <a:fillRef idx="1">
            <a:schemeClr val="accent1"/>
          </a:fillRef>
          <a:effectRef idx="1">
            <a:schemeClr val="accent1"/>
          </a:effectRef>
          <a:fontRef idx="minor">
            <a:schemeClr val="lt1"/>
          </a:fontRef>
        </p:style>
        <p:txBody>
          <a:bodyPr rtlCol="0" anchor="ctr"/>
          <a:p>
            <a:pPr algn="ctr"/>
            <a:endParaRPr lang="zh-CN" altLang="en-US"/>
          </a:p>
        </p:txBody>
      </p:sp>
      <p:sp>
        <p:nvSpPr>
          <p:cNvPr id="11" name="燕尾形 10"/>
          <p:cNvSpPr/>
          <p:nvPr>
            <p:custDataLst>
              <p:tags r:id="rId2"/>
            </p:custDataLst>
          </p:nvPr>
        </p:nvSpPr>
        <p:spPr>
          <a:xfrm>
            <a:off x="4189730" y="17145"/>
            <a:ext cx="2160000" cy="735330"/>
          </a:xfrm>
          <a:prstGeom prst="chevron">
            <a:avLst/>
          </a:prstGeom>
          <a:solidFill>
            <a:schemeClr val="accent1">
              <a:lumMod val="60000"/>
              <a:lumOff val="40000"/>
            </a:schemeClr>
          </a:solidFill>
          <a:ln>
            <a:solidFill>
              <a:schemeClr val="accent5">
                <a:lumMod val="75000"/>
              </a:schemeClr>
            </a:solidFill>
          </a:ln>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14" name="燕尾形 13"/>
          <p:cNvSpPr/>
          <p:nvPr>
            <p:custDataLst>
              <p:tags r:id="rId3"/>
            </p:custDataLst>
          </p:nvPr>
        </p:nvSpPr>
        <p:spPr>
          <a:xfrm>
            <a:off x="6123940" y="17145"/>
            <a:ext cx="2160000" cy="735330"/>
          </a:xfrm>
          <a:prstGeom prst="chevron">
            <a:avLst/>
          </a:prstGeom>
          <a:solidFill>
            <a:schemeClr val="accent1">
              <a:lumMod val="60000"/>
              <a:lumOff val="4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p>
        </p:txBody>
      </p:sp>
      <p:sp>
        <p:nvSpPr>
          <p:cNvPr id="16" name="燕尾形 15"/>
          <p:cNvSpPr/>
          <p:nvPr>
            <p:custDataLst>
              <p:tags r:id="rId4"/>
            </p:custDataLst>
          </p:nvPr>
        </p:nvSpPr>
        <p:spPr>
          <a:xfrm>
            <a:off x="7970520" y="17145"/>
            <a:ext cx="2193925" cy="735330"/>
          </a:xfrm>
          <a:prstGeom prst="chevron">
            <a:avLst/>
          </a:prstGeom>
          <a:solidFill>
            <a:schemeClr val="accent1">
              <a:lumMod val="60000"/>
              <a:lumOff val="40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9" name="燕尾形 8"/>
          <p:cNvSpPr/>
          <p:nvPr/>
        </p:nvSpPr>
        <p:spPr>
          <a:xfrm>
            <a:off x="9878695" y="17145"/>
            <a:ext cx="2329815" cy="735330"/>
          </a:xfrm>
          <a:prstGeom prst="chevron">
            <a:avLst/>
          </a:prstGeom>
          <a:solidFill>
            <a:schemeClr val="accent5">
              <a:lumMod val="75000"/>
            </a:schemeClr>
          </a:solidFill>
          <a:effectLst>
            <a:softEdge rad="25400"/>
          </a:effectLst>
        </p:spPr>
        <p:style>
          <a:lnRef idx="0">
            <a:srgbClr val="FFFFFF"/>
          </a:lnRef>
          <a:fillRef idx="2">
            <a:schemeClr val="accent1"/>
          </a:fillRef>
          <a:effectRef idx="0">
            <a:srgbClr val="FFFFFF"/>
          </a:effectRef>
          <a:fontRef idx="minor">
            <a:schemeClr val="lt1"/>
          </a:fontRef>
        </p:style>
        <p:txBody>
          <a:bodyPr rtlCol="0" anchor="ctr"/>
          <a:p>
            <a:pPr lvl="0">
              <a:defRPr/>
            </a:pPr>
            <a:endParaRPr lang="zh-CN" altLang="en-US">
              <a:latin typeface="华文中宋" panose="02010600040101010101" charset="-122"/>
              <a:ea typeface="华文中宋" panose="02010600040101010101" charset="-122"/>
            </a:endParaRPr>
          </a:p>
        </p:txBody>
      </p:sp>
      <p:sp>
        <p:nvSpPr>
          <p:cNvPr id="13" name="文本框 12"/>
          <p:cNvSpPr txBox="1"/>
          <p:nvPr>
            <p:custDataLst>
              <p:tags r:id="rId5"/>
            </p:custDataLst>
          </p:nvPr>
        </p:nvSpPr>
        <p:spPr>
          <a:xfrm>
            <a:off x="4564380" y="154305"/>
            <a:ext cx="1687195"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数据构建</a:t>
            </a:r>
            <a:endParaRPr lang="zh-CN" altLang="en-US" sz="2800" b="1">
              <a:solidFill>
                <a:schemeClr val="bg1"/>
              </a:solidFill>
              <a:latin typeface="宋体" panose="02010600030101010101" pitchFamily="2" charset="-122"/>
              <a:ea typeface="宋体" panose="02010600030101010101" pitchFamily="2" charset="-122"/>
            </a:endParaRPr>
          </a:p>
        </p:txBody>
      </p:sp>
      <p:sp>
        <p:nvSpPr>
          <p:cNvPr id="15" name="文本框 14"/>
          <p:cNvSpPr txBox="1"/>
          <p:nvPr>
            <p:custDataLst>
              <p:tags r:id="rId6"/>
            </p:custDataLst>
          </p:nvPr>
        </p:nvSpPr>
        <p:spPr>
          <a:xfrm>
            <a:off x="6509385" y="154305"/>
            <a:ext cx="1716405"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视觉模型</a:t>
            </a:r>
            <a:endParaRPr lang="zh-CN" altLang="en-US" sz="2400" b="1">
              <a:latin typeface="宋体" panose="02010600030101010101" pitchFamily="2" charset="-122"/>
              <a:ea typeface="宋体" panose="02010600030101010101" pitchFamily="2" charset="-122"/>
            </a:endParaRPr>
          </a:p>
        </p:txBody>
      </p:sp>
      <p:sp>
        <p:nvSpPr>
          <p:cNvPr id="19" name="文本框 18"/>
          <p:cNvSpPr txBox="1"/>
          <p:nvPr>
            <p:custDataLst>
              <p:tags r:id="rId7"/>
            </p:custDataLst>
          </p:nvPr>
        </p:nvSpPr>
        <p:spPr>
          <a:xfrm>
            <a:off x="8280400" y="154305"/>
            <a:ext cx="1762760" cy="46037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rPr>
              <a:t>3D核心算法</a:t>
            </a:r>
            <a:endParaRPr lang="zh-CN" altLang="en-US" sz="2800" b="1">
              <a:solidFill>
                <a:schemeClr val="bg1"/>
              </a:solidFill>
              <a:latin typeface="宋体" panose="02010600030101010101" pitchFamily="2" charset="-122"/>
              <a:ea typeface="宋体" panose="02010600030101010101" pitchFamily="2" charset="-122"/>
            </a:endParaRPr>
          </a:p>
        </p:txBody>
      </p:sp>
      <p:sp>
        <p:nvSpPr>
          <p:cNvPr id="20" name="文本框 19"/>
          <p:cNvSpPr txBox="1"/>
          <p:nvPr/>
        </p:nvSpPr>
        <p:spPr>
          <a:xfrm>
            <a:off x="10164445" y="117475"/>
            <a:ext cx="2127885" cy="521970"/>
          </a:xfrm>
          <a:prstGeom prst="rect">
            <a:avLst/>
          </a:prstGeom>
          <a:noFill/>
        </p:spPr>
        <p:txBody>
          <a:bodyPr wrap="square" rtlCol="0">
            <a:spAutoFit/>
          </a:bodyPr>
          <a:p>
            <a:r>
              <a:rPr lang="zh-CN" altLang="en-US" sz="2800" b="1">
                <a:solidFill>
                  <a:schemeClr val="bg1"/>
                </a:solidFill>
                <a:latin typeface="宋体" panose="02010600030101010101" pitchFamily="2" charset="-122"/>
                <a:ea typeface="宋体" panose="02010600030101010101" pitchFamily="2" charset="-122"/>
              </a:rPr>
              <a:t>机械臂执行</a:t>
            </a:r>
            <a:endParaRPr lang="zh-CN" altLang="en-US" sz="2400" b="1">
              <a:latin typeface="宋体" panose="02010600030101010101" pitchFamily="2" charset="-122"/>
              <a:ea typeface="宋体" panose="02010600030101010101" pitchFamily="2" charset="-122"/>
            </a:endParaRPr>
          </a:p>
        </p:txBody>
      </p:sp>
      <p:sp>
        <p:nvSpPr>
          <p:cNvPr id="23" name="等腰三角形 22"/>
          <p:cNvSpPr/>
          <p:nvPr>
            <p:custDataLst>
              <p:tags r:id="rId8"/>
            </p:custDataLst>
          </p:nvPr>
        </p:nvSpPr>
        <p:spPr>
          <a:xfrm rot="5400000">
            <a:off x="2096770" y="202565"/>
            <a:ext cx="734060" cy="367030"/>
          </a:xfrm>
          <a:prstGeom prst="triangle">
            <a:avLst>
              <a:gd name="adj" fmla="val 50000"/>
            </a:avLst>
          </a:prstGeom>
          <a:solidFill>
            <a:schemeClr val="accent1">
              <a:lumMod val="60000"/>
              <a:lumOff val="40000"/>
            </a:schemeClr>
          </a:solidFill>
          <a:ln>
            <a:solidFill>
              <a:schemeClr val="accent1">
                <a:lumMod val="60000"/>
                <a:lumOff val="40000"/>
              </a:schemeClr>
            </a:solidFill>
          </a:ln>
          <a:effectLst>
            <a:softEdge rad="1905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accent5">
                    <a:lumMod val="75000"/>
                  </a:schemeClr>
                </a:solidFill>
              </a:ln>
              <a:solidFill>
                <a:schemeClr val="accent5">
                  <a:lumMod val="75000"/>
                </a:schemeClr>
              </a:solidFill>
            </a:endParaRPr>
          </a:p>
        </p:txBody>
      </p:sp>
      <p:sp>
        <p:nvSpPr>
          <p:cNvPr id="10" name="文本框 9"/>
          <p:cNvSpPr txBox="1"/>
          <p:nvPr>
            <p:custDataLst>
              <p:tags r:id="rId9"/>
            </p:custDataLst>
          </p:nvPr>
        </p:nvSpPr>
        <p:spPr>
          <a:xfrm>
            <a:off x="2487930" y="154305"/>
            <a:ext cx="1818640" cy="460375"/>
          </a:xfrm>
          <a:prstGeom prst="rect">
            <a:avLst/>
          </a:prstGeom>
          <a:noFill/>
        </p:spPr>
        <p:txBody>
          <a:bodyPr wrap="square" rtlCol="0">
            <a:spAutoFit/>
          </a:bodyPr>
          <a:p>
            <a:r>
              <a:rPr lang="zh-CN" altLang="en-US" sz="2400" b="1">
                <a:solidFill>
                  <a:schemeClr val="tx1"/>
                </a:solidFill>
                <a:latin typeface="宋体" panose="02010600030101010101" pitchFamily="2" charset="-122"/>
                <a:ea typeface="宋体" panose="02010600030101010101" pitchFamily="2" charset="-122"/>
              </a:rPr>
              <a:t>硬件准备</a:t>
            </a:r>
            <a:endParaRPr lang="zh-CN" altLang="en-US" sz="2400" b="1">
              <a:solidFill>
                <a:schemeClr val="tx1"/>
              </a:solidFill>
              <a:latin typeface="宋体" panose="02010600030101010101" pitchFamily="2" charset="-122"/>
              <a:ea typeface="宋体" panose="02010600030101010101" pitchFamily="2" charset="-122"/>
            </a:endParaRPr>
          </a:p>
        </p:txBody>
      </p:sp>
      <p:sp>
        <p:nvSpPr>
          <p:cNvPr id="26" name="文本框 25"/>
          <p:cNvSpPr txBox="1"/>
          <p:nvPr/>
        </p:nvSpPr>
        <p:spPr>
          <a:xfrm>
            <a:off x="0" y="122555"/>
            <a:ext cx="2259330" cy="583565"/>
          </a:xfrm>
          <a:prstGeom prst="rect">
            <a:avLst/>
          </a:prstGeom>
          <a:noFill/>
        </p:spPr>
        <p:txBody>
          <a:bodyPr wrap="square" rtlCol="0">
            <a:spAutoFit/>
          </a:bodyPr>
          <a:p>
            <a:r>
              <a:rPr lang="zh-CN" altLang="en-US" sz="3200" b="1" dirty="0">
                <a:solidFill>
                  <a:schemeClr val="bg1"/>
                </a:solidFill>
                <a:latin typeface="宋体" panose="02010600030101010101" pitchFamily="2" charset="-122"/>
                <a:ea typeface="宋体" panose="02010600030101010101" pitchFamily="2" charset="-122"/>
                <a:cs typeface="OPPOSans B" panose="00020600040101010101" pitchFamily="18" charset="-122"/>
              </a:rPr>
              <a:t>技术</a:t>
            </a:r>
            <a:r>
              <a:rPr lang="zh-CN" altLang="en-US" sz="3200" b="1">
                <a:solidFill>
                  <a:schemeClr val="bg1"/>
                </a:solidFill>
                <a:latin typeface="宋体" panose="02010600030101010101" pitchFamily="2" charset="-122"/>
                <a:ea typeface="宋体" panose="02010600030101010101" pitchFamily="2" charset="-122"/>
                <a:cs typeface="宋体" panose="02010600030101010101" pitchFamily="2" charset="-122"/>
              </a:rPr>
              <a:t>实现</a:t>
            </a:r>
            <a:endParaRPr lang="zh-CN" altLang="en-US" sz="3200" b="1">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1165860" y="1333500"/>
            <a:ext cx="3507105" cy="1014730"/>
          </a:xfrm>
          <a:prstGeom prst="rect">
            <a:avLst/>
          </a:prstGeom>
          <a:noFill/>
        </p:spPr>
        <p:txBody>
          <a:bodyPr wrap="square" rtlCol="0">
            <a:spAutoFit/>
          </a:bodyPr>
          <a:p>
            <a:pPr algn="ctr"/>
            <a:r>
              <a:rPr lang="zh-CN" altLang="en-US" sz="2000" b="1">
                <a:latin typeface="宋体" panose="02010600030101010101" pitchFamily="2" charset="-122"/>
                <a:ea typeface="宋体" panose="02010600030101010101" pitchFamily="2" charset="-122"/>
                <a:cs typeface="宋体" panose="02010600030101010101" pitchFamily="2" charset="-122"/>
              </a:rPr>
              <a:t>调用</a:t>
            </a:r>
            <a:r>
              <a:rPr lang="en-US" altLang="zh-CN" sz="2000">
                <a:latin typeface="Times New Roman" panose="02020603050405020304" pitchFamily="18" charset="0"/>
                <a:ea typeface="宋体" panose="02010600030101010101" pitchFamily="2" charset="-122"/>
                <a:cs typeface="Times New Roman" panose="02020603050405020304" pitchFamily="18" charset="0"/>
              </a:rPr>
              <a:t>flexiv_rdk</a:t>
            </a:r>
            <a:r>
              <a:rPr lang="en-US" altLang="zh-CN" sz="2000" b="1">
                <a:latin typeface="宋体" panose="02010600030101010101" pitchFamily="2" charset="-122"/>
                <a:ea typeface="宋体" panose="02010600030101010101" pitchFamily="2" charset="-122"/>
                <a:cs typeface="宋体" panose="02010600030101010101" pitchFamily="2" charset="-122"/>
              </a:rPr>
              <a:t>,</a:t>
            </a:r>
            <a:endParaRPr lang="en-US" altLang="zh-CN" sz="2000" b="1">
              <a:latin typeface="宋体" panose="02010600030101010101" pitchFamily="2" charset="-122"/>
              <a:ea typeface="宋体" panose="02010600030101010101" pitchFamily="2" charset="-122"/>
              <a:cs typeface="宋体" panose="02010600030101010101" pitchFamily="2" charset="-122"/>
            </a:endParaRPr>
          </a:p>
          <a:p>
            <a:pPr algn="ctr"/>
            <a:r>
              <a:rPr lang="zh-CN" altLang="en-US" sz="2000" b="1">
                <a:latin typeface="宋体" panose="02010600030101010101" pitchFamily="2" charset="-122"/>
                <a:ea typeface="宋体" panose="02010600030101010101" pitchFamily="2" charset="-122"/>
                <a:cs typeface="宋体" panose="02010600030101010101" pitchFamily="2" charset="-122"/>
              </a:rPr>
              <a:t>下发运动指令，</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algn="ctr"/>
            <a:r>
              <a:rPr lang="zh-CN" altLang="en-US" sz="2000" b="1">
                <a:latin typeface="宋体" panose="02010600030101010101" pitchFamily="2" charset="-122"/>
                <a:ea typeface="宋体" panose="02010600030101010101" pitchFamily="2" charset="-122"/>
                <a:cs typeface="宋体" panose="02010600030101010101" pitchFamily="2" charset="-122"/>
              </a:rPr>
              <a:t>操作机械臂完成螺旋缠绕轨迹</a:t>
            </a:r>
            <a:endParaRPr lang="zh-CN" altLang="en-US" sz="2000" b="1">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416560" y="2758440"/>
            <a:ext cx="4770755" cy="3138170"/>
          </a:xfrm>
          <a:prstGeom prst="rect">
            <a:avLst/>
          </a:prstGeom>
          <a:noFill/>
        </p:spPr>
        <p:txBody>
          <a:bodyPr wrap="square" rtlCol="0">
            <a:spAutoFit/>
          </a:bodyPr>
          <a:p>
            <a:pPr indent="457200"/>
            <a:r>
              <a:rPr lang="zh-CN" altLang="en-US" b="1">
                <a:latin typeface="宋体" panose="02010600030101010101" pitchFamily="2" charset="-122"/>
                <a:ea typeface="宋体" panose="02010600030101010101" pitchFamily="2" charset="-122"/>
                <a:cs typeface="宋体" panose="02010600030101010101" pitchFamily="2" charset="-122"/>
              </a:rPr>
              <a:t>在运动控制阶段，首先通过</a:t>
            </a:r>
            <a:r>
              <a:rPr lang="en-US" altLang="zh-CN" b="1">
                <a:latin typeface="宋体" panose="02010600030101010101" pitchFamily="2" charset="-122"/>
                <a:ea typeface="宋体" panose="02010600030101010101" pitchFamily="2" charset="-122"/>
                <a:cs typeface="宋体" panose="02010600030101010101" pitchFamily="2" charset="-122"/>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flexiv_rdk</a:t>
            </a:r>
            <a:r>
              <a:rPr lang="en-US" altLang="zh-CN" b="1">
                <a:latin typeface="宋体" panose="02010600030101010101" pitchFamily="2" charset="-122"/>
                <a:ea typeface="宋体" panose="02010600030101010101" pitchFamily="2" charset="-122"/>
                <a:cs typeface="宋体" panose="02010600030101010101" pitchFamily="2" charset="-122"/>
              </a:rPr>
              <a:t> </a:t>
            </a:r>
            <a:r>
              <a:rPr lang="zh-CN" altLang="en-US" b="1">
                <a:latin typeface="宋体" panose="02010600030101010101" pitchFamily="2" charset="-122"/>
                <a:ea typeface="宋体" panose="02010600030101010101" pitchFamily="2" charset="-122"/>
                <a:cs typeface="宋体" panose="02010600030101010101" pitchFamily="2" charset="-122"/>
              </a:rPr>
              <a:t>实例化机器人对象并建立通信，将控制模式切换至高频响应的实时笛卡尔空间控制模式。系统将前序规划生成的几何螺旋线离散化为一系列包含位置与姿态的</a:t>
            </a:r>
            <a:r>
              <a:rPr lang="en-US" altLang="zh-CN">
                <a:latin typeface="Times New Roman" panose="02020603050405020304" pitchFamily="18" charset="0"/>
                <a:ea typeface="宋体" panose="02010600030101010101" pitchFamily="2" charset="-122"/>
                <a:cs typeface="Times New Roman" panose="02020603050405020304" pitchFamily="18" charset="0"/>
              </a:rPr>
              <a:t> 6-DOF</a:t>
            </a:r>
            <a:r>
              <a:rPr lang="zh-CN" altLang="en-US" b="1">
                <a:latin typeface="宋体" panose="02010600030101010101" pitchFamily="2" charset="-122"/>
                <a:ea typeface="宋体" panose="02010600030101010101" pitchFamily="2" charset="-122"/>
                <a:cs typeface="宋体" panose="02010600030101010101" pitchFamily="2" charset="-122"/>
              </a:rPr>
              <a:t>目标位姿点。</a:t>
            </a:r>
            <a:endParaRPr lang="zh-CN" altLang="en-US" b="1">
              <a:latin typeface="宋体" panose="02010600030101010101" pitchFamily="2" charset="-122"/>
              <a:ea typeface="宋体" panose="02010600030101010101" pitchFamily="2" charset="-122"/>
              <a:cs typeface="宋体" panose="02010600030101010101" pitchFamily="2" charset="-122"/>
            </a:endParaRPr>
          </a:p>
          <a:p>
            <a:pPr indent="457200"/>
            <a:endParaRPr lang="en-US" altLang="zh-CN" b="1">
              <a:latin typeface="宋体" panose="02010600030101010101" pitchFamily="2" charset="-122"/>
              <a:ea typeface="宋体" panose="02010600030101010101" pitchFamily="2" charset="-122"/>
              <a:cs typeface="宋体" panose="02010600030101010101" pitchFamily="2" charset="-122"/>
            </a:endParaRPr>
          </a:p>
          <a:p>
            <a:pPr indent="457200"/>
            <a:r>
              <a:rPr lang="zh-CN" altLang="en-US" b="1">
                <a:latin typeface="宋体" panose="02010600030101010101" pitchFamily="2" charset="-122"/>
                <a:ea typeface="宋体" panose="02010600030101010101" pitchFamily="2" charset="-122"/>
                <a:cs typeface="宋体" panose="02010600030101010101" pitchFamily="2" charset="-122"/>
              </a:rPr>
              <a:t>在执行循环中，程序通过调用</a:t>
            </a:r>
            <a:r>
              <a:rPr lang="en-US" altLang="zh-CN" b="1">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RDK </a:t>
            </a:r>
            <a:r>
              <a:rPr lang="zh-CN" altLang="en-US" b="1">
                <a:latin typeface="宋体" panose="02010600030101010101" pitchFamily="2" charset="-122"/>
                <a:ea typeface="宋体" panose="02010600030101010101" pitchFamily="2" charset="-122"/>
                <a:cs typeface="宋体" panose="02010600030101010101" pitchFamily="2" charset="-122"/>
              </a:rPr>
              <a:t>的运动指令接口，以毫秒级周期连续下发指令。此过程不仅要求末端执行器精准追踪螺旋轨迹的位置坐标，还需实时计算并调整末端姿态，确保工具中心点始终正对于杆件表面。</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cxnSp>
        <p:nvCxnSpPr>
          <p:cNvPr id="44" name="直接连接符 43"/>
          <p:cNvCxnSpPr/>
          <p:nvPr/>
        </p:nvCxnSpPr>
        <p:spPr>
          <a:xfrm>
            <a:off x="5260975" y="1012190"/>
            <a:ext cx="18415" cy="5533390"/>
          </a:xfrm>
          <a:prstGeom prst="line">
            <a:avLst/>
          </a:prstGeom>
          <a:ln>
            <a:solidFill>
              <a:schemeClr val="accent1">
                <a:alpha val="60000"/>
              </a:schemeClr>
            </a:solidFill>
            <a:prstDash val="sysDash"/>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7970520" y="1687195"/>
            <a:ext cx="4064000" cy="398780"/>
          </a:xfrm>
          <a:prstGeom prst="rect">
            <a:avLst/>
          </a:prstGeom>
          <a:noFill/>
        </p:spPr>
        <p:txBody>
          <a:bodyPr wrap="square" rtlCol="0">
            <a:spAutoFit/>
          </a:bodyPr>
          <a:p>
            <a:r>
              <a:rPr lang="zh-CN" altLang="en-US" sz="2000" b="1">
                <a:latin typeface="宋体" panose="02010600030101010101" pitchFamily="2" charset="-122"/>
                <a:ea typeface="宋体" panose="02010600030101010101" pitchFamily="2" charset="-122"/>
                <a:cs typeface="宋体" panose="02010600030101010101" pitchFamily="2" charset="-122"/>
              </a:rPr>
              <a:t>执行实例展示</a:t>
            </a:r>
            <a:endParaRPr lang="zh-CN" altLang="en-US" sz="2000" b="1">
              <a:latin typeface="宋体" panose="02010600030101010101" pitchFamily="2" charset="-122"/>
              <a:ea typeface="宋体" panose="02010600030101010101" pitchFamily="2" charset="-122"/>
              <a:cs typeface="宋体" panose="02010600030101010101" pitchFamily="2" charset="-122"/>
            </a:endParaRPr>
          </a:p>
        </p:txBody>
      </p:sp>
      <p:pic>
        <p:nvPicPr>
          <p:cNvPr id="17" name="b328026a67a53f84b5ef4bfccc7f6f5a">
            <a:hlinkClick r:id="" action="ppaction://media"/>
          </p:cNvPr>
          <p:cNvPicPr/>
          <p:nvPr>
            <a:videoFile r:link="rId10"/>
            <p:extLst>
              <p:ext uri="{DAA4B4D4-6D71-4841-9C94-3DE7FCFB9230}">
                <p14:media xmlns:p14="http://schemas.microsoft.com/office/powerpoint/2010/main" r:embed="rId11"/>
              </p:ext>
            </p:extLst>
          </p:nvPr>
        </p:nvPicPr>
        <p:blipFill>
          <a:blip r:embed="rId12"/>
          <a:stretch>
            <a:fillRect/>
          </a:stretch>
        </p:blipFill>
        <p:spPr>
          <a:xfrm>
            <a:off x="5677535" y="2372995"/>
            <a:ext cx="1927860" cy="3808730"/>
          </a:xfrm>
          <a:prstGeom prst="rect">
            <a:avLst/>
          </a:prstGeom>
        </p:spPr>
      </p:pic>
      <p:pic>
        <p:nvPicPr>
          <p:cNvPr id="18" name="32cd0a305e0eb57c67ee818316c2dacd">
            <a:hlinkClick r:id="" action="ppaction://media"/>
          </p:cNvPr>
          <p:cNvPicPr/>
          <p:nvPr>
            <a:videoFile r:link="rId13"/>
            <p:extLst>
              <p:ext uri="{DAA4B4D4-6D71-4841-9C94-3DE7FCFB9230}">
                <p14:media xmlns:p14="http://schemas.microsoft.com/office/powerpoint/2010/main" r:embed="rId14"/>
              </p:ext>
            </p:extLst>
          </p:nvPr>
        </p:nvPicPr>
        <p:blipFill>
          <a:blip r:embed="rId15"/>
          <a:stretch>
            <a:fillRect/>
          </a:stretch>
        </p:blipFill>
        <p:spPr>
          <a:xfrm>
            <a:off x="7961630" y="2372995"/>
            <a:ext cx="2046605" cy="3845560"/>
          </a:xfrm>
          <a:prstGeom prst="rect">
            <a:avLst/>
          </a:prstGeom>
        </p:spPr>
      </p:pic>
      <p:pic>
        <p:nvPicPr>
          <p:cNvPr id="21" name="77355e6543d06c8c7e95f25f3ad86ab5">
            <a:hlinkClick r:id="" action="ppaction://media"/>
          </p:cNvPr>
          <p:cNvPicPr/>
          <p:nvPr>
            <a:videoFile r:link="rId16"/>
            <p:extLst>
              <p:ext uri="{DAA4B4D4-6D71-4841-9C94-3DE7FCFB9230}">
                <p14:media xmlns:p14="http://schemas.microsoft.com/office/powerpoint/2010/main" r:embed="rId17"/>
              </p:ext>
            </p:extLst>
          </p:nvPr>
        </p:nvPicPr>
        <p:blipFill>
          <a:blip r:embed="rId18"/>
          <a:stretch>
            <a:fillRect/>
          </a:stretch>
        </p:blipFill>
        <p:spPr>
          <a:xfrm>
            <a:off x="10164445" y="2372995"/>
            <a:ext cx="1933575" cy="385127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17"/>
                </p:tgtEl>
              </p:cMediaNode>
            </p:video>
            <p:seq concurrent="1" nextAc="seek">
              <p:cTn id="3" restart="whenNotActive" fill="hold" evtFilter="cancelBubble" nodeType="interactiveSeq">
                <p:stCondLst>
                  <p:cond evt="onClick" delay="0">
                    <p:tgtEl>
                      <p:spTgt spid="1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7"/>
                                        </p:tgtEl>
                                      </p:cBhvr>
                                    </p:cmd>
                                  </p:childTnLst>
                                </p:cTn>
                              </p:par>
                            </p:childTnLst>
                          </p:cTn>
                        </p:par>
                      </p:childTnLst>
                    </p:cTn>
                  </p:par>
                </p:childTnLst>
              </p:cTn>
              <p:nextCondLst>
                <p:cond evt="onClick" delay="0">
                  <p:tgtEl>
                    <p:spTgt spid="17"/>
                  </p:tgtEl>
                </p:cond>
              </p:nextCondLst>
            </p:seq>
            <p:video fullScrn="0">
              <p:cMediaNode>
                <p:cTn id="8" fill="hold" display="1">
                  <p:stCondLst>
                    <p:cond delay="indefinite"/>
                  </p:stCondLst>
                </p:cTn>
                <p:tgtEl>
                  <p:spTgt spid="18"/>
                </p:tgtEl>
              </p:cMediaNode>
            </p:video>
            <p:seq concurrent="1" nextAc="seek">
              <p:cTn id="9" restart="whenNotActive" fill="hold" evtFilter="cancelBubble" nodeType="interactiveSeq">
                <p:stCondLst>
                  <p:cond evt="onClick" delay="0">
                    <p:tgtEl>
                      <p:spTgt spid="18"/>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18"/>
                                        </p:tgtEl>
                                      </p:cBhvr>
                                    </p:cmd>
                                  </p:childTnLst>
                                </p:cTn>
                              </p:par>
                            </p:childTnLst>
                          </p:cTn>
                        </p:par>
                      </p:childTnLst>
                    </p:cTn>
                  </p:par>
                </p:childTnLst>
              </p:cTn>
              <p:nextCondLst>
                <p:cond evt="onClick" delay="0">
                  <p:tgtEl>
                    <p:spTgt spid="18"/>
                  </p:tgtEl>
                </p:cond>
              </p:nextCondLst>
            </p:seq>
            <p:video fullScrn="0">
              <p:cMediaNode>
                <p:cTn id="14" fill="hold" display="1">
                  <p:stCondLst>
                    <p:cond delay="indefinite"/>
                  </p:stCondLst>
                </p:cTn>
                <p:tgtEl>
                  <p:spTgt spid="21"/>
                </p:tgtEl>
              </p:cMediaNode>
            </p:video>
            <p:seq concurrent="1" nextAc="seek">
              <p:cTn id="15" restart="whenNotActive" fill="hold" evtFilter="cancelBubble" nodeType="interactiveSeq">
                <p:stCondLst>
                  <p:cond evt="onClick" delay="0">
                    <p:tgtEl>
                      <p:spTgt spid="2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additive="base">
                                        <p:cTn id="19"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椭圆 68"/>
          <p:cNvSpPr/>
          <p:nvPr>
            <p:custDataLst>
              <p:tags r:id="rId1"/>
            </p:custDataLst>
          </p:nvPr>
        </p:nvSpPr>
        <p:spPr>
          <a:xfrm>
            <a:off x="693420" y="754380"/>
            <a:ext cx="10980420" cy="540385"/>
          </a:xfrm>
          <a:prstGeom prst="ellipse">
            <a:avLst/>
          </a:prstGeom>
          <a:noFill/>
          <a:ln>
            <a:gradFill>
              <a:gsLst>
                <a:gs pos="33000">
                  <a:schemeClr val="accent2">
                    <a:lumMod val="20000"/>
                    <a:lumOff val="80000"/>
                    <a:alpha val="0"/>
                  </a:schemeClr>
                </a:gs>
                <a:gs pos="100000">
                  <a:schemeClr val="accent2">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ea"/>
            </a:endParaRPr>
          </a:p>
        </p:txBody>
      </p:sp>
      <p:sp>
        <p:nvSpPr>
          <p:cNvPr id="72" name="椭圆 71"/>
          <p:cNvSpPr/>
          <p:nvPr>
            <p:custDataLst>
              <p:tags r:id="rId2"/>
            </p:custDataLst>
          </p:nvPr>
        </p:nvSpPr>
        <p:spPr>
          <a:xfrm>
            <a:off x="3173095" y="1184910"/>
            <a:ext cx="92710" cy="92710"/>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ea"/>
            </a:endParaRPr>
          </a:p>
        </p:txBody>
      </p:sp>
      <p:cxnSp>
        <p:nvCxnSpPr>
          <p:cNvPr id="73" name="直接连接符 72"/>
          <p:cNvCxnSpPr/>
          <p:nvPr>
            <p:custDataLst>
              <p:tags r:id="rId3"/>
            </p:custDataLst>
          </p:nvPr>
        </p:nvCxnSpPr>
        <p:spPr>
          <a:xfrm>
            <a:off x="3219450" y="1221740"/>
            <a:ext cx="0" cy="309296"/>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4"/>
            </p:custDataLst>
          </p:nvPr>
        </p:nvSpPr>
        <p:spPr>
          <a:xfrm>
            <a:off x="572770" y="1433830"/>
            <a:ext cx="5678805" cy="339725"/>
          </a:xfrm>
          <a:prstGeom prst="rect">
            <a:avLst/>
          </a:prstGeom>
          <a:noFill/>
        </p:spPr>
        <p:txBody>
          <a:bodyPr wrap="square" lIns="0" tIns="0" rIns="0" bIns="0" rtlCol="0" anchor="b">
            <a:noAutofit/>
          </a:bodyPr>
          <a:lstStyle/>
          <a:p>
            <a:pPr algn="ctr">
              <a:spcBef>
                <a:spcPct val="0"/>
              </a:spcBef>
              <a:spcAft>
                <a:spcPct val="0"/>
              </a:spcAft>
            </a:pPr>
            <a:r>
              <a:rPr lang="zh-CN" altLang="en-US" sz="2000" b="1"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研究目标：从</a:t>
            </a:r>
            <a:r>
              <a:rPr lang="en-US" altLang="zh-CN" sz="2000" b="1"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a:t>
            </a:r>
            <a:r>
              <a:rPr lang="zh-CN" altLang="en-US" sz="2000" b="1"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定点抗扰</a:t>
            </a:r>
            <a:r>
              <a:rPr lang="en-US" altLang="zh-CN" sz="2000" b="1"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a:t>
            </a:r>
            <a:r>
              <a:rPr lang="zh-CN" altLang="en-US" sz="2000" b="1"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进阶为</a:t>
            </a:r>
            <a:r>
              <a:rPr lang="en-US" altLang="zh-CN" sz="2000" b="1"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a:t>
            </a:r>
            <a:r>
              <a:rPr lang="zh-CN" altLang="en-US" sz="2000" b="1"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动态轨迹伺服</a:t>
            </a:r>
            <a:r>
              <a:rPr lang="en-US" altLang="zh-CN" sz="2000" b="1"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2000" b="1" i="0"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75" name="矩形: 圆角 34"/>
          <p:cNvSpPr/>
          <p:nvPr>
            <p:custDataLst>
              <p:tags r:id="rId5"/>
            </p:custDataLst>
          </p:nvPr>
        </p:nvSpPr>
        <p:spPr>
          <a:xfrm>
            <a:off x="572770" y="1862455"/>
            <a:ext cx="5560060" cy="4560570"/>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lstStyle/>
          <a:p>
            <a:pPr indent="457200" algn="just" fontAlgn="auto">
              <a:lnSpc>
                <a:spcPct val="140000"/>
              </a:lnSpc>
              <a:spcBef>
                <a:spcPct val="0"/>
              </a:spcBef>
              <a:spcAft>
                <a:spcPct val="0"/>
              </a:spcAft>
            </a:pP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本研究旨在突破传统空间机械臂仅能在静止状态下保持定点的局限，致力于构建面向下一代在轨服务的强动态轨迹伺服能力。</a:t>
            </a:r>
            <a:endPar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a:p>
            <a:pPr indent="457200" algn="just" fontAlgn="auto">
              <a:lnSpc>
                <a:spcPct val="140000"/>
              </a:lnSpc>
              <a:spcBef>
                <a:spcPct val="0"/>
              </a:spcBef>
              <a:spcAft>
                <a:spcPct val="0"/>
              </a:spcAft>
            </a:pP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我们将利用六自由度运动平台</a:t>
            </a:r>
            <a:r>
              <a:rPr lang="zh-CN" altLang="en-US" b="1" u="sng"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模拟航天器在轨运行时复杂的浮动基座特性</a:t>
            </a: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包括姿态漂移与柔性振动。在此高逼真环境下，驱动机械臂克服底座的随机扰动，围绕目标杆件执行高精度的螺旋扫描运动。这不仅是实现自动化在轨检测与修复的基础，更是未来空间碎片清理与卫星自主捕获的关键技术验证。</a:t>
            </a:r>
            <a:endPar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76" name="椭圆 75"/>
          <p:cNvSpPr/>
          <p:nvPr>
            <p:custDataLst>
              <p:tags r:id="rId6"/>
            </p:custDataLst>
          </p:nvPr>
        </p:nvSpPr>
        <p:spPr>
          <a:xfrm>
            <a:off x="8968740" y="1209040"/>
            <a:ext cx="92710" cy="92710"/>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ea"/>
            </a:endParaRPr>
          </a:p>
        </p:txBody>
      </p:sp>
      <p:cxnSp>
        <p:nvCxnSpPr>
          <p:cNvPr id="77" name="直接连接符 76"/>
          <p:cNvCxnSpPr/>
          <p:nvPr>
            <p:custDataLst>
              <p:tags r:id="rId7"/>
            </p:custDataLst>
          </p:nvPr>
        </p:nvCxnSpPr>
        <p:spPr>
          <a:xfrm>
            <a:off x="9015095" y="1277620"/>
            <a:ext cx="0" cy="309296"/>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78" name="矩形 77"/>
          <p:cNvSpPr/>
          <p:nvPr>
            <p:custDataLst>
              <p:tags r:id="rId8"/>
            </p:custDataLst>
          </p:nvPr>
        </p:nvSpPr>
        <p:spPr>
          <a:xfrm>
            <a:off x="6713855" y="1433830"/>
            <a:ext cx="4822190" cy="339725"/>
          </a:xfrm>
          <a:prstGeom prst="rect">
            <a:avLst/>
          </a:prstGeom>
          <a:noFill/>
        </p:spPr>
        <p:txBody>
          <a:bodyPr wrap="square" lIns="0" tIns="0" rIns="0" bIns="0" rtlCol="0" anchor="b">
            <a:noAutofit/>
          </a:bodyPr>
          <a:lstStyle/>
          <a:p>
            <a:pPr algn="ctr">
              <a:spcBef>
                <a:spcPct val="0"/>
              </a:spcBef>
              <a:spcAft>
                <a:spcPct val="0"/>
              </a:spcAft>
            </a:pPr>
            <a:r>
              <a:rPr lang="en-US" altLang="en-US" sz="2000" b="1" i="0" dirty="0">
                <a:solidFill>
                  <a:schemeClr val="tx1"/>
                </a:solidFill>
                <a:effectLst/>
                <a:latin typeface="+mn-ea"/>
              </a:rPr>
              <a:t> </a:t>
            </a:r>
            <a:r>
              <a:rPr lang="zh-CN" altLang="en-US" sz="2000" b="1" i="0" dirty="0">
                <a:solidFill>
                  <a:schemeClr val="tx1"/>
                </a:solidFill>
                <a:effectLst/>
                <a:latin typeface="+mn-ea"/>
              </a:rPr>
              <a:t>核心挑战</a:t>
            </a:r>
            <a:endParaRPr lang="zh-CN" altLang="en-US" sz="2000" b="1" i="0" dirty="0">
              <a:solidFill>
                <a:schemeClr val="tx1"/>
              </a:solidFill>
              <a:effectLst/>
              <a:latin typeface="+mn-ea"/>
            </a:endParaRPr>
          </a:p>
        </p:txBody>
      </p:sp>
      <p:sp>
        <p:nvSpPr>
          <p:cNvPr id="79" name="矩形: 圆角 39"/>
          <p:cNvSpPr/>
          <p:nvPr>
            <p:custDataLst>
              <p:tags r:id="rId9"/>
            </p:custDataLst>
          </p:nvPr>
        </p:nvSpPr>
        <p:spPr>
          <a:xfrm>
            <a:off x="6372225" y="1861820"/>
            <a:ext cx="5658485" cy="4561840"/>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lstStyle/>
          <a:p>
            <a:pPr indent="457200" algn="just" fontAlgn="auto">
              <a:lnSpc>
                <a:spcPct val="140000"/>
              </a:lnSpc>
              <a:spcBef>
                <a:spcPct val="0"/>
              </a:spcBef>
              <a:spcAft>
                <a:spcPct val="0"/>
              </a:spcAft>
            </a:pP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在轨环境下的动态作业面临两大核心技术瓶颈。首先是</a:t>
            </a:r>
            <a:r>
              <a:rPr lang="zh-CN" altLang="en-US" b="1" u="sng"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视觉感知的高延迟与相位滞后问题</a:t>
            </a: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，非结构化环境下的视觉处理耗时较长，导致反馈链路存在不可忽视的迟滞，生严重的相位滞后，从而无法精确循迹甚至引发碰撞风险。</a:t>
            </a:r>
            <a:r>
              <a:rPr lang="en-US" altLang="zh-CN"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                              </a:t>
            </a:r>
            <a:endParaRPr lang="en-US" altLang="zh-CN"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a:p>
            <a:pPr indent="457200" algn="just" fontAlgn="auto">
              <a:lnSpc>
                <a:spcPct val="140000"/>
              </a:lnSpc>
              <a:spcBef>
                <a:spcPct val="0"/>
              </a:spcBef>
              <a:spcAft>
                <a:spcPct val="0"/>
              </a:spcAft>
            </a:pP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其次是</a:t>
            </a:r>
            <a:r>
              <a:rPr lang="zh-CN" altLang="en-US" b="1" u="sng"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浮动基座的非线性动力学扰动</a:t>
            </a: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，航天器本体受到姿态控制推力、燃料晃动及机械臂自身运动的反作用力影响，其运动呈现高度非线性与随机性，导致传统数学模型难以实时且完美地描述这种复杂的系统动态。</a:t>
            </a:r>
            <a:endPar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grpSp>
        <p:nvGrpSpPr>
          <p:cNvPr id="16" name="组合 15"/>
          <p:cNvGrpSpPr/>
          <p:nvPr/>
        </p:nvGrpSpPr>
        <p:grpSpPr>
          <a:xfrm>
            <a:off x="0" y="0"/>
            <a:ext cx="12192000" cy="890270"/>
            <a:chOff x="0" y="0"/>
            <a:chExt cx="12192000" cy="890270"/>
          </a:xfrm>
        </p:grpSpPr>
        <p:sp>
          <p:nvSpPr>
            <p:cNvPr id="17" name="矩形 16"/>
            <p:cNvSpPr/>
            <p:nvPr/>
          </p:nvSpPr>
          <p:spPr>
            <a:xfrm>
              <a:off x="0" y="0"/>
              <a:ext cx="12192000" cy="890270"/>
            </a:xfrm>
            <a:prstGeom prst="rect">
              <a:avLst/>
            </a:prstGeom>
            <a:gradFill>
              <a:gsLst>
                <a:gs pos="95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nvSpPr>
          <p:spPr>
            <a:xfrm>
              <a:off x="194310" y="177800"/>
              <a:ext cx="11558270" cy="583565"/>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3200" b="1" spc="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未来研究：基于</a:t>
              </a:r>
              <a:r>
                <a:rPr lang="zh-CN" altLang="en-US" sz="3200" spc="0">
                  <a:solidFill>
                    <a:schemeClr val="bg1"/>
                  </a:solidFill>
                  <a:latin typeface="Times New Roman" panose="02020603050405020304" pitchFamily="18" charset="0"/>
                  <a:ea typeface="宋体" panose="02010600030101010101" pitchFamily="2" charset="-122"/>
                  <a:cs typeface="Times New Roman" panose="02020603050405020304" pitchFamily="18" charset="0"/>
                  <a:sym typeface="+mn-ea"/>
                </a:rPr>
                <a:t> V-SLAM </a:t>
              </a:r>
              <a:r>
                <a:rPr lang="zh-CN" altLang="en-US" sz="3200" b="1" spc="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与残差强化学习的动态螺旋轨迹跟踪</a:t>
              </a:r>
              <a:endParaRPr lang="zh-CN" altLang="en-US" sz="3200" b="1" spc="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椭圆 68"/>
          <p:cNvSpPr/>
          <p:nvPr>
            <p:custDataLst>
              <p:tags r:id="rId1"/>
            </p:custDataLst>
          </p:nvPr>
        </p:nvSpPr>
        <p:spPr>
          <a:xfrm>
            <a:off x="444393" y="673802"/>
            <a:ext cx="11221608" cy="552255"/>
          </a:xfrm>
          <a:prstGeom prst="ellipse">
            <a:avLst/>
          </a:prstGeom>
          <a:noFill/>
          <a:ln>
            <a:gradFill>
              <a:gsLst>
                <a:gs pos="33000">
                  <a:schemeClr val="accent2">
                    <a:lumMod val="20000"/>
                    <a:lumOff val="80000"/>
                    <a:alpha val="0"/>
                  </a:schemeClr>
                </a:gs>
                <a:gs pos="100000">
                  <a:schemeClr val="accent2">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ea"/>
            </a:endParaRPr>
          </a:p>
        </p:txBody>
      </p:sp>
      <p:sp>
        <p:nvSpPr>
          <p:cNvPr id="72" name="椭圆 71"/>
          <p:cNvSpPr/>
          <p:nvPr>
            <p:custDataLst>
              <p:tags r:id="rId2"/>
            </p:custDataLst>
          </p:nvPr>
        </p:nvSpPr>
        <p:spPr>
          <a:xfrm>
            <a:off x="2306705" y="1097914"/>
            <a:ext cx="94746" cy="94746"/>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ea"/>
            </a:endParaRPr>
          </a:p>
        </p:txBody>
      </p:sp>
      <p:cxnSp>
        <p:nvCxnSpPr>
          <p:cNvPr id="73" name="直接连接符 72"/>
          <p:cNvCxnSpPr/>
          <p:nvPr>
            <p:custDataLst>
              <p:tags r:id="rId3"/>
            </p:custDataLst>
          </p:nvPr>
        </p:nvCxnSpPr>
        <p:spPr>
          <a:xfrm>
            <a:off x="2354713" y="1125393"/>
            <a:ext cx="0" cy="316090"/>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4"/>
            </p:custDataLst>
          </p:nvPr>
        </p:nvSpPr>
        <p:spPr>
          <a:xfrm>
            <a:off x="321093" y="1459029"/>
            <a:ext cx="4066308" cy="347187"/>
          </a:xfrm>
          <a:prstGeom prst="rect">
            <a:avLst/>
          </a:prstGeom>
          <a:noFill/>
        </p:spPr>
        <p:txBody>
          <a:bodyPr wrap="square" lIns="0" tIns="0" rIns="0" bIns="0" rtlCol="0" anchor="b">
            <a:noAutofit/>
          </a:bodyPr>
          <a:lstStyle/>
          <a:p>
            <a:pPr algn="ctr">
              <a:spcBef>
                <a:spcPct val="0"/>
              </a:spcBef>
              <a:spcAft>
                <a:spcPct val="0"/>
              </a:spcAft>
            </a:pPr>
            <a:r>
              <a:rPr lang="zh-CN" altLang="en-US" sz="2000" b="1" i="0"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感知层升级</a:t>
            </a:r>
            <a:endParaRPr lang="zh-CN" altLang="en-US" sz="2000" b="1" i="0"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75" name="矩形: 圆角 34"/>
          <p:cNvSpPr/>
          <p:nvPr>
            <p:custDataLst>
              <p:tags r:id="rId5"/>
            </p:custDataLst>
          </p:nvPr>
        </p:nvSpPr>
        <p:spPr>
          <a:xfrm>
            <a:off x="321310" y="1805940"/>
            <a:ext cx="3926840" cy="4959350"/>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lstStyle/>
          <a:p>
            <a:pPr indent="457200" algn="just" fontAlgn="auto">
              <a:lnSpc>
                <a:spcPct val="140000"/>
              </a:lnSpc>
              <a:spcBef>
                <a:spcPct val="0"/>
              </a:spcBef>
              <a:spcAft>
                <a:spcPct val="0"/>
              </a:spcAft>
            </a:pP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为了解决视觉延迟问题，我们计划引入</a:t>
            </a:r>
            <a:r>
              <a:rPr lang="zh-CN" altLang="en-US" b="1" u="sng"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视觉与惯性融合的同步定位与建图技术</a:t>
            </a: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通过紧密耦合高频惯性测量单元数据与视觉图像信息，该系统能够以极高的频率实时解算底座相对于目标部件的位姿变化。利用惯性传感器的高频特性填补视觉帧间的空白，系统可实现对底座未来运动趋势的超前预测，从根本上补偿了感知链路带来的相位滞后，</a:t>
            </a:r>
            <a:endPar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76" name="椭圆 75"/>
          <p:cNvSpPr/>
          <p:nvPr>
            <p:custDataLst>
              <p:tags r:id="rId6"/>
            </p:custDataLst>
          </p:nvPr>
        </p:nvSpPr>
        <p:spPr>
          <a:xfrm>
            <a:off x="10309152" y="1058307"/>
            <a:ext cx="94746" cy="94746"/>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ea"/>
            </a:endParaRPr>
          </a:p>
        </p:txBody>
      </p:sp>
      <p:cxnSp>
        <p:nvCxnSpPr>
          <p:cNvPr id="77" name="直接连接符 76"/>
          <p:cNvCxnSpPr/>
          <p:nvPr>
            <p:custDataLst>
              <p:tags r:id="rId7"/>
            </p:custDataLst>
          </p:nvPr>
        </p:nvCxnSpPr>
        <p:spPr>
          <a:xfrm>
            <a:off x="10356525" y="1058488"/>
            <a:ext cx="0" cy="316090"/>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78" name="矩形 77"/>
          <p:cNvSpPr/>
          <p:nvPr>
            <p:custDataLst>
              <p:tags r:id="rId8"/>
            </p:custDataLst>
          </p:nvPr>
        </p:nvSpPr>
        <p:spPr>
          <a:xfrm>
            <a:off x="9282517" y="1412305"/>
            <a:ext cx="2383586" cy="347187"/>
          </a:xfrm>
          <a:prstGeom prst="rect">
            <a:avLst/>
          </a:prstGeom>
          <a:noFill/>
        </p:spPr>
        <p:txBody>
          <a:bodyPr wrap="square" lIns="0" tIns="0" rIns="0" bIns="0" rtlCol="0" anchor="b">
            <a:noAutofit/>
          </a:bodyPr>
          <a:lstStyle/>
          <a:p>
            <a:pPr algn="ctr">
              <a:spcBef>
                <a:spcPct val="0"/>
              </a:spcBef>
              <a:spcAft>
                <a:spcPct val="0"/>
              </a:spcAft>
            </a:pPr>
            <a:r>
              <a:rPr lang="en-US" altLang="en-US" sz="2000" b="1" i="0" dirty="0">
                <a:solidFill>
                  <a:schemeClr val="tx1"/>
                </a:solidFill>
                <a:effectLst/>
                <a:latin typeface="+mn-ea"/>
              </a:rPr>
              <a:t> </a:t>
            </a:r>
            <a:r>
              <a:rPr lang="zh-CN" altLang="en-US" sz="2000" b="1" i="0" dirty="0">
                <a:solidFill>
                  <a:schemeClr val="tx1"/>
                </a:solidFill>
                <a:effectLst/>
                <a:latin typeface="+mn-ea"/>
              </a:rPr>
              <a:t>仿真与部署</a:t>
            </a:r>
            <a:endParaRPr lang="zh-CN" altLang="en-US" sz="2000" b="1" i="0" dirty="0">
              <a:solidFill>
                <a:schemeClr val="tx1"/>
              </a:solidFill>
              <a:effectLst/>
              <a:latin typeface="+mn-ea"/>
            </a:endParaRPr>
          </a:p>
        </p:txBody>
      </p:sp>
      <p:sp>
        <p:nvSpPr>
          <p:cNvPr id="79" name="矩形: 圆角 39"/>
          <p:cNvSpPr/>
          <p:nvPr>
            <p:custDataLst>
              <p:tags r:id="rId9"/>
            </p:custDataLst>
          </p:nvPr>
        </p:nvSpPr>
        <p:spPr>
          <a:xfrm>
            <a:off x="8437880" y="1759585"/>
            <a:ext cx="3660140" cy="4970145"/>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lstStyle/>
          <a:p>
            <a:pPr indent="457200" algn="just" fontAlgn="auto">
              <a:lnSpc>
                <a:spcPct val="140000"/>
              </a:lnSpc>
              <a:spcBef>
                <a:spcPct val="0"/>
              </a:spcBef>
              <a:spcAft>
                <a:spcPct val="0"/>
              </a:spcAft>
            </a:pP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我们计划构建</a:t>
            </a:r>
            <a:r>
              <a:rPr lang="zh-CN" altLang="en-US" b="1" u="sng"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基于物理引擎的高保真数字孪生仿真环境</a:t>
            </a: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精确模拟太空环境中的光照变化、通信延迟及各类随机振动频谱。通过域随机化技术，训练完成的策略网络无需在实物上重新训练，即可直接部署至实机控制器实现零样本迁移，该技术具备快速部署于真实航天型号的能力，能大幅降低在轨调试的时间成本与风险。</a:t>
            </a:r>
            <a:endPar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grpSp>
        <p:nvGrpSpPr>
          <p:cNvPr id="16" name="组合 15"/>
          <p:cNvGrpSpPr/>
          <p:nvPr/>
        </p:nvGrpSpPr>
        <p:grpSpPr>
          <a:xfrm>
            <a:off x="0" y="0"/>
            <a:ext cx="12192000" cy="890270"/>
            <a:chOff x="0" y="0"/>
            <a:chExt cx="12192000" cy="890270"/>
          </a:xfrm>
        </p:grpSpPr>
        <p:sp>
          <p:nvSpPr>
            <p:cNvPr id="17" name="矩形 16"/>
            <p:cNvSpPr/>
            <p:nvPr/>
          </p:nvSpPr>
          <p:spPr>
            <a:xfrm>
              <a:off x="0" y="0"/>
              <a:ext cx="12192000" cy="890270"/>
            </a:xfrm>
            <a:prstGeom prst="rect">
              <a:avLst/>
            </a:prstGeom>
            <a:gradFill>
              <a:gsLst>
                <a:gs pos="99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nvSpPr>
          <p:spPr>
            <a:xfrm>
              <a:off x="194310" y="177800"/>
              <a:ext cx="11558270" cy="583565"/>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3200" spc="0" dirty="0">
                  <a:solidFill>
                    <a:schemeClr val="bg1"/>
                  </a:solidFill>
                  <a:latin typeface="思源黑体 CN Bold" panose="020B0800000000000000" pitchFamily="34" charset="-122"/>
                  <a:ea typeface="思源黑体 CN Bold" panose="020B0800000000000000" pitchFamily="34" charset="-122"/>
                  <a:sym typeface="+mn-ea"/>
                </a:rPr>
                <a:t>未来研究：基于</a:t>
              </a:r>
              <a:r>
                <a:rPr lang="en-US" altLang="zh-CN" sz="3200" spc="0" dirty="0">
                  <a:solidFill>
                    <a:schemeClr val="bg1"/>
                  </a:solidFill>
                  <a:latin typeface="思源黑体 CN Bold" panose="020B0800000000000000" pitchFamily="34" charset="-122"/>
                  <a:ea typeface="思源黑体 CN Bold" panose="020B0800000000000000" pitchFamily="34" charset="-122"/>
                  <a:sym typeface="+mn-ea"/>
                </a:rPr>
                <a:t> V-SLAM </a:t>
              </a:r>
              <a:r>
                <a:rPr lang="zh-CN" altLang="en-US" sz="3200" spc="0" dirty="0">
                  <a:solidFill>
                    <a:schemeClr val="bg1"/>
                  </a:solidFill>
                  <a:latin typeface="思源黑体 CN Bold" panose="020B0800000000000000" pitchFamily="34" charset="-122"/>
                  <a:ea typeface="思源黑体 CN Bold" panose="020B0800000000000000" pitchFamily="34" charset="-122"/>
                  <a:sym typeface="+mn-ea"/>
                </a:rPr>
                <a:t>与残差强化学习的动态螺旋轨迹跟踪</a:t>
              </a:r>
              <a:endParaRPr lang="zh-CN" altLang="en-US" sz="3200" spc="0" dirty="0">
                <a:solidFill>
                  <a:schemeClr val="bg1"/>
                </a:solidFill>
                <a:latin typeface="思源黑体 CN Bold" panose="020B0800000000000000" pitchFamily="34" charset="-122"/>
                <a:ea typeface="思源黑体 CN Bold" panose="020B0800000000000000" pitchFamily="34" charset="-122"/>
                <a:cs typeface="OPPOSans B" panose="00020600040101010101" pitchFamily="18" charset="-122"/>
                <a:sym typeface="+mn-ea"/>
              </a:endParaRPr>
            </a:p>
          </p:txBody>
        </p:sp>
      </p:grpSp>
      <p:sp>
        <p:nvSpPr>
          <p:cNvPr id="2" name="椭圆 1"/>
          <p:cNvSpPr/>
          <p:nvPr>
            <p:custDataLst>
              <p:tags r:id="rId10"/>
            </p:custDataLst>
          </p:nvPr>
        </p:nvSpPr>
        <p:spPr>
          <a:xfrm>
            <a:off x="6438900" y="1151255"/>
            <a:ext cx="92710" cy="92710"/>
          </a:xfrm>
          <a:prstGeom prst="ellipse">
            <a:avLst/>
          </a:prstGeom>
          <a:gradFill>
            <a:gsLst>
              <a:gs pos="0">
                <a:srgbClr val="FF0000"/>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ea"/>
            </a:endParaRPr>
          </a:p>
        </p:txBody>
      </p:sp>
      <p:cxnSp>
        <p:nvCxnSpPr>
          <p:cNvPr id="3" name="直接连接符 2"/>
          <p:cNvCxnSpPr/>
          <p:nvPr>
            <p:custDataLst>
              <p:tags r:id="rId11"/>
            </p:custDataLst>
          </p:nvPr>
        </p:nvCxnSpPr>
        <p:spPr>
          <a:xfrm>
            <a:off x="6485255" y="1192530"/>
            <a:ext cx="0" cy="309296"/>
          </a:xfrm>
          <a:prstGeom prst="line">
            <a:avLst/>
          </a:prstGeom>
          <a:ln w="19050">
            <a:gradFill>
              <a:gsLst>
                <a:gs pos="96000">
                  <a:srgbClr val="FFFFFF">
                    <a:alpha val="0"/>
                  </a:srgbClr>
                </a:gs>
                <a:gs pos="0">
                  <a:srgbClr val="FF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 name="矩形: 圆角 34"/>
          <p:cNvSpPr/>
          <p:nvPr>
            <p:custDataLst>
              <p:tags r:id="rId12"/>
            </p:custDataLst>
          </p:nvPr>
        </p:nvSpPr>
        <p:spPr>
          <a:xfrm>
            <a:off x="4384040" y="1804035"/>
            <a:ext cx="3934460" cy="4923790"/>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lstStyle/>
          <a:p>
            <a:pPr indent="457200" algn="just" fontAlgn="auto">
              <a:lnSpc>
                <a:spcPct val="140000"/>
              </a:lnSpc>
              <a:spcBef>
                <a:spcPct val="0"/>
              </a:spcBef>
              <a:spcAft>
                <a:spcPct val="0"/>
              </a:spcAft>
            </a:pP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针对空间作业对安全性的极高要求，我们计划采用</a:t>
            </a:r>
            <a:r>
              <a:rPr lang="zh-CN" altLang="en-US" b="1" u="sng"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残差强化学习双层控制架构</a:t>
            </a: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其中基准策略层负责计算螺旋轨迹并提供基础的关节速度指令，确保机械臂始终拥有正确的运动趋势。修正策略层则专注于处理模型难以描述的非线性扰动并实时输出微小的修正动作。这种混合架构，既保证了在轨操作的安全性，又具备了应对复杂未知环境的强鲁棒性。</a:t>
            </a:r>
            <a:endPar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5" name="矩形 4"/>
          <p:cNvSpPr/>
          <p:nvPr>
            <p:custDataLst>
              <p:tags r:id="rId13"/>
            </p:custDataLst>
          </p:nvPr>
        </p:nvSpPr>
        <p:spPr>
          <a:xfrm>
            <a:off x="4451768" y="1412039"/>
            <a:ext cx="4066308" cy="347187"/>
          </a:xfrm>
          <a:prstGeom prst="rect">
            <a:avLst/>
          </a:prstGeom>
          <a:noFill/>
        </p:spPr>
        <p:txBody>
          <a:bodyPr wrap="square" lIns="0" tIns="0" rIns="0" bIns="0" rtlCol="0" anchor="b">
            <a:noAutofit/>
          </a:bodyPr>
          <a:lstStyle/>
          <a:p>
            <a:pPr algn="ctr">
              <a:spcBef>
                <a:spcPct val="0"/>
              </a:spcBef>
              <a:spcAft>
                <a:spcPct val="0"/>
              </a:spcAft>
            </a:pPr>
            <a:r>
              <a:rPr lang="zh-CN" altLang="en-US" sz="2000" b="1" i="0"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决策层创新</a:t>
            </a:r>
            <a:endParaRPr lang="zh-CN" altLang="en-US" sz="2000" b="1" i="0"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3740" cy="6858000"/>
          </a:xfrm>
          <a:prstGeom prst="rect">
            <a:avLst/>
          </a:prstGeom>
        </p:spPr>
      </p:pic>
      <p:sp>
        <p:nvSpPr>
          <p:cNvPr id="9" name="矩形 8"/>
          <p:cNvSpPr/>
          <p:nvPr/>
        </p:nvSpPr>
        <p:spPr>
          <a:xfrm>
            <a:off x="0" y="-1"/>
            <a:ext cx="12191999" cy="6857999"/>
          </a:xfrm>
          <a:prstGeom prst="rect">
            <a:avLst/>
          </a:prstGeom>
          <a:gradFill flip="none" rotWithShape="1">
            <a:gsLst>
              <a:gs pos="46000">
                <a:srgbClr val="F9F9F9">
                  <a:alpha val="0"/>
                </a:srgbClr>
              </a:gs>
              <a:gs pos="72000">
                <a:srgbClr val="A3C2E5">
                  <a:alpha val="71000"/>
                </a:srgbClr>
              </a:gs>
              <a:gs pos="89000">
                <a:srgbClr val="A3C2E5">
                  <a:alpha val="99000"/>
                </a:srgb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8672633" y="2875135"/>
            <a:ext cx="3307053" cy="1106805"/>
          </a:xfrm>
          <a:prstGeom prst="rect">
            <a:avLst/>
          </a:prstGeom>
          <a:noFill/>
        </p:spPr>
        <p:txBody>
          <a:bodyPr wrap="square">
            <a:spAutoFit/>
          </a:bodyPr>
          <a:lstStyle/>
          <a:p>
            <a:pPr algn="ctr">
              <a:lnSpc>
                <a:spcPct val="110000"/>
              </a:lnSpc>
            </a:pPr>
            <a:r>
              <a:rPr lang="zh-CN" altLang="en-US" sz="6000" b="1" dirty="0">
                <a:solidFill>
                  <a:srgbClr val="002060"/>
                </a:solidFill>
                <a:latin typeface="宋体" panose="02010600030101010101" pitchFamily="2" charset="-122"/>
                <a:ea typeface="宋体" panose="02010600030101010101" pitchFamily="2" charset="-122"/>
                <a:cs typeface="OPPOSans R" panose="00020600040101010101" pitchFamily="18" charset="-122"/>
              </a:rPr>
              <a:t>感谢观看</a:t>
            </a:r>
            <a:endParaRPr lang="zh-CN" altLang="en-US" sz="6000" b="1" dirty="0">
              <a:solidFill>
                <a:srgbClr val="002060"/>
              </a:solidFill>
              <a:latin typeface="宋体" panose="02010600030101010101" pitchFamily="2" charset="-122"/>
              <a:ea typeface="宋体" panose="02010600030101010101" pitchFamily="2" charset="-122"/>
              <a:cs typeface="OPPOSans R" panose="00020600040101010101" pitchFamily="18" charset="-122"/>
            </a:endParaRPr>
          </a:p>
        </p:txBody>
      </p:sp>
      <p:sp>
        <p:nvSpPr>
          <p:cNvPr id="3" name="文本框 2"/>
          <p:cNvSpPr txBox="1"/>
          <p:nvPr/>
        </p:nvSpPr>
        <p:spPr>
          <a:xfrm>
            <a:off x="8749030" y="4690110"/>
            <a:ext cx="3230880" cy="36830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汇报人：周鑫烨 朱烨 丰筱岩</a:t>
            </a:r>
            <a:endParaRPr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7747635" y="5255895"/>
            <a:ext cx="4225925" cy="36830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指导老师：刘金鑫</a:t>
            </a:r>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en-US" b="1" dirty="0">
                <a:latin typeface="宋体" panose="02010600030101010101" pitchFamily="2" charset="-122"/>
                <a:ea typeface="宋体" panose="02010600030101010101" pitchFamily="2" charset="-122"/>
                <a:cs typeface="宋体" panose="02010600030101010101" pitchFamily="2" charset="-122"/>
              </a:rPr>
              <a:t>孙若斌</a:t>
            </a:r>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en-US" b="1" dirty="0">
                <a:latin typeface="宋体" panose="02010600030101010101" pitchFamily="2" charset="-122"/>
                <a:ea typeface="宋体" panose="02010600030101010101" pitchFamily="2" charset="-122"/>
                <a:cs typeface="宋体" panose="02010600030101010101" pitchFamily="2" charset="-122"/>
              </a:rPr>
              <a:t>王晨希</a:t>
            </a:r>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en-US" b="1" dirty="0">
                <a:latin typeface="宋体" panose="02010600030101010101" pitchFamily="2" charset="-122"/>
                <a:ea typeface="宋体" panose="02010600030101010101" pitchFamily="2" charset="-122"/>
                <a:cs typeface="宋体" panose="02010600030101010101" pitchFamily="2" charset="-122"/>
              </a:rPr>
              <a:t>陈帅</a:t>
            </a:r>
            <a:endParaRPr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7747635" y="5821680"/>
            <a:ext cx="4225925" cy="36830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特别鸣谢：王柄权</a:t>
            </a:r>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en-US" b="1" dirty="0">
                <a:latin typeface="宋体" panose="02010600030101010101" pitchFamily="2" charset="-122"/>
                <a:ea typeface="宋体" panose="02010600030101010101" pitchFamily="2" charset="-122"/>
                <a:cs typeface="宋体" panose="02010600030101010101" pitchFamily="2" charset="-122"/>
              </a:rPr>
              <a:t>韩冰</a:t>
            </a:r>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en-US" b="1" dirty="0">
                <a:latin typeface="宋体" panose="02010600030101010101" pitchFamily="2" charset="-122"/>
                <a:ea typeface="宋体" panose="02010600030101010101" pitchFamily="2" charset="-122"/>
                <a:cs typeface="宋体" panose="02010600030101010101" pitchFamily="2" charset="-122"/>
              </a:rPr>
              <a:t>练家跃等</a:t>
            </a:r>
            <a:r>
              <a:rPr lang="zh-CN" altLang="en-US" b="1" dirty="0">
                <a:latin typeface="宋体" panose="02010600030101010101" pitchFamily="2" charset="-122"/>
                <a:ea typeface="宋体" panose="02010600030101010101" pitchFamily="2" charset="-122"/>
                <a:cs typeface="宋体" panose="02010600030101010101" pitchFamily="2" charset="-122"/>
              </a:rPr>
              <a:t>学长</a:t>
            </a:r>
            <a:endParaRPr lang="zh-CN" altLang="en-US"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23180" b="23180"/>
          <a:stretch>
            <a:fillRect/>
          </a:stretch>
        </p:blipFill>
        <p:spPr>
          <a:xfrm>
            <a:off x="0" y="0"/>
            <a:ext cx="12191999" cy="3433381"/>
          </a:xfrm>
          <a:prstGeom prst="rect">
            <a:avLst/>
          </a:prstGeom>
        </p:spPr>
      </p:pic>
      <p:sp>
        <p:nvSpPr>
          <p:cNvPr id="25" name="任意多边形: 形状 24"/>
          <p:cNvSpPr/>
          <p:nvPr/>
        </p:nvSpPr>
        <p:spPr>
          <a:xfrm rot="5400000">
            <a:off x="-1269450" y="2008718"/>
            <a:ext cx="6316134" cy="2298700"/>
          </a:xfrm>
          <a:custGeom>
            <a:avLst/>
            <a:gdLst>
              <a:gd name="connsiteX0" fmla="*/ 0 w 6316134"/>
              <a:gd name="connsiteY0" fmla="*/ 2288432 h 2298700"/>
              <a:gd name="connsiteX1" fmla="*/ 0 w 6316134"/>
              <a:gd name="connsiteY1" fmla="*/ 10268 h 2298700"/>
              <a:gd name="connsiteX2" fmla="*/ 50858 w 6316134"/>
              <a:gd name="connsiteY2" fmla="*/ 0 h 2298700"/>
              <a:gd name="connsiteX3" fmla="*/ 6146743 w 6316134"/>
              <a:gd name="connsiteY3" fmla="*/ 0 h 2298700"/>
              <a:gd name="connsiteX4" fmla="*/ 6316134 w 6316134"/>
              <a:gd name="connsiteY4" fmla="*/ 169391 h 2298700"/>
              <a:gd name="connsiteX5" fmla="*/ 6316134 w 6316134"/>
              <a:gd name="connsiteY5" fmla="*/ 2129309 h 2298700"/>
              <a:gd name="connsiteX6" fmla="*/ 6146743 w 6316134"/>
              <a:gd name="connsiteY6" fmla="*/ 2298700 h 2298700"/>
              <a:gd name="connsiteX7" fmla="*/ 50858 w 6316134"/>
              <a:gd name="connsiteY7" fmla="*/ 2298700 h 22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134" h="2298700">
                <a:moveTo>
                  <a:pt x="0" y="2288432"/>
                </a:moveTo>
                <a:lnTo>
                  <a:pt x="0" y="10268"/>
                </a:lnTo>
                <a:lnTo>
                  <a:pt x="50858" y="0"/>
                </a:lnTo>
                <a:lnTo>
                  <a:pt x="6146743" y="0"/>
                </a:lnTo>
                <a:cubicBezTo>
                  <a:pt x="6240295" y="0"/>
                  <a:pt x="6316134" y="75839"/>
                  <a:pt x="6316134" y="169391"/>
                </a:cubicBezTo>
                <a:lnTo>
                  <a:pt x="6316134" y="2129309"/>
                </a:lnTo>
                <a:cubicBezTo>
                  <a:pt x="6316134" y="2222861"/>
                  <a:pt x="6240295" y="2298700"/>
                  <a:pt x="6146743" y="2298700"/>
                </a:cubicBezTo>
                <a:lnTo>
                  <a:pt x="50858" y="2298700"/>
                </a:lnTo>
                <a:close/>
              </a:path>
            </a:pathLst>
          </a:custGeom>
          <a:gradFill flip="none" rotWithShape="0">
            <a:gsLst>
              <a:gs pos="28000">
                <a:srgbClr val="002776"/>
              </a:gs>
              <a:gs pos="100000">
                <a:srgbClr val="E0ECF8">
                  <a:alpha val="46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1007165" y="4667336"/>
            <a:ext cx="1722922" cy="1260475"/>
          </a:xfrm>
          <a:prstGeom prst="rect">
            <a:avLst/>
          </a:prstGeom>
          <a:noFill/>
        </p:spPr>
        <p:txBody>
          <a:bodyPr wrap="square" rtlCol="0">
            <a:spAutoFit/>
          </a:bodyPr>
          <a:lstStyle/>
          <a:p>
            <a:pPr algn="ctr"/>
            <a:r>
              <a:rPr lang="zh-CN" altLang="en-US" sz="4800" b="1" dirty="0">
                <a:solidFill>
                  <a:schemeClr val="bg1"/>
                </a:solidFill>
                <a:latin typeface="宋体" panose="02010600030101010101" pitchFamily="2" charset="-122"/>
                <a:ea typeface="宋体" panose="02010600030101010101" pitchFamily="2" charset="-122"/>
              </a:rPr>
              <a:t>目录</a:t>
            </a:r>
            <a:endParaRPr lang="en-US" altLang="zh-CN" sz="4800" dirty="0">
              <a:solidFill>
                <a:schemeClr val="bg1"/>
              </a:solidFill>
              <a:latin typeface="思源黑体 CN Bold" panose="020B0800000000000000" pitchFamily="34" charset="-122"/>
              <a:ea typeface="思源黑体 CN Bold" panose="020B0800000000000000" pitchFamily="34" charset="-122"/>
            </a:endParaRPr>
          </a:p>
          <a:p>
            <a:pPr algn="ctr"/>
            <a:r>
              <a:rPr lang="en-US" altLang="zh-CN" sz="2800" dirty="0">
                <a:solidFill>
                  <a:schemeClr val="bg1"/>
                </a:solidFill>
                <a:latin typeface="Times New Roman" panose="02020603050405020304" pitchFamily="18" charset="0"/>
                <a:ea typeface="思源黑体 CN Regular" panose="020B0500000000000000" pitchFamily="34" charset="-122"/>
                <a:cs typeface="Times New Roman" panose="02020603050405020304" pitchFamily="18" charset="0"/>
              </a:rPr>
              <a:t>Content</a:t>
            </a:r>
            <a:endParaRPr lang="en-US" altLang="zh-CN" sz="2800" dirty="0">
              <a:solidFill>
                <a:schemeClr val="bg1"/>
              </a:solidFill>
              <a:latin typeface="Times New Roman" panose="02020603050405020304" pitchFamily="18" charset="0"/>
              <a:ea typeface="思源黑体 CN Regular" panose="020B0500000000000000" pitchFamily="34" charset="-122"/>
              <a:cs typeface="Times New Roman" panose="02020603050405020304" pitchFamily="18" charset="0"/>
            </a:endParaRPr>
          </a:p>
        </p:txBody>
      </p:sp>
      <p:sp>
        <p:nvSpPr>
          <p:cNvPr id="11" name="appartments_160217"/>
          <p:cNvSpPr/>
          <p:nvPr/>
        </p:nvSpPr>
        <p:spPr>
          <a:xfrm>
            <a:off x="1545301" y="3880054"/>
            <a:ext cx="582850" cy="582084"/>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CN Regular" panose="020B0500000000000000" pitchFamily="34" charset="-122"/>
            </a:endParaRPr>
          </a:p>
        </p:txBody>
      </p:sp>
      <p:sp>
        <p:nvSpPr>
          <p:cNvPr id="14" name="矩形: 圆角 13"/>
          <p:cNvSpPr/>
          <p:nvPr/>
        </p:nvSpPr>
        <p:spPr>
          <a:xfrm>
            <a:off x="3522134" y="2882753"/>
            <a:ext cx="7929056" cy="3433381"/>
          </a:xfrm>
          <a:prstGeom prst="roundRect">
            <a:avLst>
              <a:gd name="adj" fmla="val 5508"/>
            </a:avLst>
          </a:prstGeom>
          <a:solidFill>
            <a:schemeClr val="bg1"/>
          </a:solidFill>
          <a:ln>
            <a:noFill/>
          </a:ln>
          <a:effectLst>
            <a:outerShdw blurRad="546100" dist="114300" dir="2700000" algn="tl" rotWithShape="0">
              <a:srgbClr val="2A6FB1">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custDataLst>
              <p:tags r:id="rId2"/>
            </p:custDataLst>
          </p:nvPr>
        </p:nvSpPr>
        <p:spPr>
          <a:xfrm>
            <a:off x="4048233" y="3306585"/>
            <a:ext cx="3284932" cy="1117600"/>
          </a:xfrm>
          <a:prstGeom prst="roundRect">
            <a:avLst>
              <a:gd name="adj" fmla="val 11063"/>
            </a:avLst>
          </a:prstGeom>
          <a:solidFill>
            <a:srgbClr val="2A6FB1">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custDataLst>
              <p:tags r:id="rId3"/>
            </p:custDataLst>
          </p:nvPr>
        </p:nvSpPr>
        <p:spPr>
          <a:xfrm>
            <a:off x="7635006" y="3306585"/>
            <a:ext cx="3284932" cy="1117600"/>
          </a:xfrm>
          <a:prstGeom prst="roundRect">
            <a:avLst>
              <a:gd name="adj" fmla="val 11063"/>
            </a:avLst>
          </a:prstGeom>
          <a:solidFill>
            <a:srgbClr val="2A6FB1">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custDataLst>
              <p:tags r:id="rId4"/>
            </p:custDataLst>
          </p:nvPr>
        </p:nvSpPr>
        <p:spPr>
          <a:xfrm>
            <a:off x="4048233" y="4716230"/>
            <a:ext cx="3284932" cy="1117600"/>
          </a:xfrm>
          <a:prstGeom prst="roundRect">
            <a:avLst>
              <a:gd name="adj" fmla="val 11063"/>
            </a:avLst>
          </a:prstGeom>
          <a:solidFill>
            <a:srgbClr val="2A6FB1">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custDataLst>
              <p:tags r:id="rId5"/>
            </p:custDataLst>
          </p:nvPr>
        </p:nvSpPr>
        <p:spPr>
          <a:xfrm>
            <a:off x="7635006" y="4716230"/>
            <a:ext cx="3284932" cy="1117600"/>
          </a:xfrm>
          <a:prstGeom prst="roundRect">
            <a:avLst>
              <a:gd name="adj" fmla="val 11063"/>
            </a:avLst>
          </a:prstGeom>
          <a:solidFill>
            <a:srgbClr val="2A6FB1">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custDataLst>
              <p:tags r:id="rId6"/>
            </p:custDataLst>
          </p:nvPr>
        </p:nvSpPr>
        <p:spPr>
          <a:xfrm>
            <a:off x="4112932" y="3820726"/>
            <a:ext cx="3155534" cy="521970"/>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ctr"/>
            <a:r>
              <a:rPr lang="zh-CN" altLang="en-US" sz="2800" b="1" spc="0" dirty="0">
                <a:solidFill>
                  <a:srgbClr val="002060"/>
                </a:solidFill>
                <a:latin typeface="宋体" panose="02010600030101010101" pitchFamily="2" charset="-122"/>
                <a:ea typeface="宋体" panose="02010600030101010101" pitchFamily="2" charset="-122"/>
                <a:cs typeface="OPPOSans B" panose="00020600040101010101" pitchFamily="18" charset="-122"/>
              </a:rPr>
              <a:t>项目背景</a:t>
            </a:r>
            <a:endParaRPr lang="zh-CN" altLang="en-US" sz="2800" b="1" spc="0" dirty="0">
              <a:solidFill>
                <a:srgbClr val="002060"/>
              </a:solidFill>
              <a:latin typeface="宋体" panose="02010600030101010101" pitchFamily="2" charset="-122"/>
              <a:ea typeface="宋体" panose="02010600030101010101" pitchFamily="2" charset="-122"/>
              <a:cs typeface="OPPOSans B" panose="00020600040101010101" pitchFamily="18" charset="-122"/>
            </a:endParaRPr>
          </a:p>
        </p:txBody>
      </p:sp>
      <p:sp>
        <p:nvSpPr>
          <p:cNvPr id="27" name="文本框 26"/>
          <p:cNvSpPr txBox="1"/>
          <p:nvPr>
            <p:custDataLst>
              <p:tags r:id="rId7"/>
            </p:custDataLst>
          </p:nvPr>
        </p:nvSpPr>
        <p:spPr>
          <a:xfrm>
            <a:off x="5285398" y="3450193"/>
            <a:ext cx="810602" cy="400110"/>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ctr"/>
            <a:r>
              <a:rPr lang="en-US" altLang="zh-CN" sz="2000" spc="0" dirty="0">
                <a:solidFill>
                  <a:srgbClr val="2E74B5"/>
                </a:solidFill>
                <a:latin typeface="思源黑体 CN Bold" panose="020B0800000000000000" pitchFamily="34" charset="-122"/>
                <a:ea typeface="思源黑体 CN Bold" panose="020B0800000000000000" pitchFamily="34" charset="-122"/>
                <a:cs typeface="OPPOSans B" panose="00020600040101010101" pitchFamily="18" charset="-122"/>
              </a:rPr>
              <a:t>01</a:t>
            </a:r>
            <a:endParaRPr lang="zh-CN" altLang="en-US" sz="2000" spc="0" dirty="0">
              <a:solidFill>
                <a:srgbClr val="2E74B5"/>
              </a:solidFill>
              <a:latin typeface="思源黑体 CN Bold" panose="020B0800000000000000" pitchFamily="34" charset="-122"/>
              <a:ea typeface="思源黑体 CN Bold" panose="020B0800000000000000" pitchFamily="34" charset="-122"/>
              <a:cs typeface="OPPOSans B" panose="00020600040101010101" pitchFamily="18" charset="-122"/>
            </a:endParaRPr>
          </a:p>
        </p:txBody>
      </p:sp>
      <p:sp>
        <p:nvSpPr>
          <p:cNvPr id="28" name="文本框 27"/>
          <p:cNvSpPr txBox="1"/>
          <p:nvPr>
            <p:custDataLst>
              <p:tags r:id="rId8"/>
            </p:custDataLst>
          </p:nvPr>
        </p:nvSpPr>
        <p:spPr>
          <a:xfrm>
            <a:off x="7677341" y="3820726"/>
            <a:ext cx="3155534" cy="521970"/>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ctr"/>
            <a:r>
              <a:rPr lang="zh-CN" altLang="en-US" sz="2800" b="1" spc="0" dirty="0">
                <a:solidFill>
                  <a:srgbClr val="002060"/>
                </a:solidFill>
                <a:latin typeface="宋体" panose="02010600030101010101" pitchFamily="2" charset="-122"/>
                <a:ea typeface="宋体" panose="02010600030101010101" pitchFamily="2" charset="-122"/>
                <a:cs typeface="OPPOSans B" panose="00020600040101010101" pitchFamily="18" charset="-122"/>
                <a:sym typeface="+mn-ea"/>
              </a:rPr>
              <a:t>分析规划</a:t>
            </a:r>
            <a:endParaRPr lang="zh-CN" altLang="en-US" sz="2800" spc="0" dirty="0">
              <a:solidFill>
                <a:srgbClr val="002060"/>
              </a:solidFill>
              <a:latin typeface="思源黑体 CN Bold" panose="020B0800000000000000" pitchFamily="34" charset="-122"/>
              <a:ea typeface="思源黑体 CN Bold" panose="020B0800000000000000" pitchFamily="34" charset="-122"/>
              <a:cs typeface="OPPOSans B" panose="00020600040101010101" pitchFamily="18" charset="-122"/>
            </a:endParaRPr>
          </a:p>
        </p:txBody>
      </p:sp>
      <p:sp>
        <p:nvSpPr>
          <p:cNvPr id="29" name="文本框 28"/>
          <p:cNvSpPr txBox="1"/>
          <p:nvPr>
            <p:custDataLst>
              <p:tags r:id="rId9"/>
            </p:custDataLst>
          </p:nvPr>
        </p:nvSpPr>
        <p:spPr>
          <a:xfrm>
            <a:off x="8849807" y="3450193"/>
            <a:ext cx="810602" cy="400110"/>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ctr"/>
            <a:r>
              <a:rPr lang="en-US" altLang="zh-CN" sz="2000" spc="0" dirty="0">
                <a:solidFill>
                  <a:srgbClr val="2E74B5"/>
                </a:solidFill>
                <a:latin typeface="思源黑体 CN Bold" panose="020B0800000000000000" pitchFamily="34" charset="-122"/>
                <a:ea typeface="思源黑体 CN Bold" panose="020B0800000000000000" pitchFamily="34" charset="-122"/>
                <a:cs typeface="OPPOSans B" panose="00020600040101010101" pitchFamily="18" charset="-122"/>
              </a:rPr>
              <a:t>02</a:t>
            </a:r>
            <a:endParaRPr lang="zh-CN" altLang="en-US" sz="2000" spc="0" dirty="0">
              <a:solidFill>
                <a:srgbClr val="2E74B5"/>
              </a:solidFill>
              <a:latin typeface="思源黑体 CN Bold" panose="020B0800000000000000" pitchFamily="34" charset="-122"/>
              <a:ea typeface="思源黑体 CN Bold" panose="020B0800000000000000" pitchFamily="34" charset="-122"/>
              <a:cs typeface="OPPOSans B" panose="00020600040101010101" pitchFamily="18" charset="-122"/>
            </a:endParaRPr>
          </a:p>
        </p:txBody>
      </p:sp>
      <p:sp>
        <p:nvSpPr>
          <p:cNvPr id="30" name="文本框 29"/>
          <p:cNvSpPr txBox="1"/>
          <p:nvPr>
            <p:custDataLst>
              <p:tags r:id="rId10"/>
            </p:custDataLst>
          </p:nvPr>
        </p:nvSpPr>
        <p:spPr>
          <a:xfrm>
            <a:off x="4112932" y="5205876"/>
            <a:ext cx="3155534" cy="521970"/>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ctr"/>
            <a:r>
              <a:rPr lang="zh-CN" altLang="en-US" sz="2800" b="1" spc="0" dirty="0">
                <a:solidFill>
                  <a:srgbClr val="002060"/>
                </a:solidFill>
                <a:latin typeface="宋体" panose="02010600030101010101" pitchFamily="2" charset="-122"/>
                <a:ea typeface="宋体" panose="02010600030101010101" pitchFamily="2" charset="-122"/>
                <a:cs typeface="OPPOSans B" panose="00020600040101010101" pitchFamily="18" charset="-122"/>
                <a:sym typeface="+mn-ea"/>
              </a:rPr>
              <a:t>功能实现</a:t>
            </a:r>
            <a:endParaRPr lang="zh-CN" altLang="en-US" sz="2800" spc="0" dirty="0">
              <a:solidFill>
                <a:srgbClr val="002060"/>
              </a:solidFill>
              <a:latin typeface="思源黑体 CN Bold" panose="020B0800000000000000" pitchFamily="34" charset="-122"/>
              <a:ea typeface="思源黑体 CN Bold" panose="020B0800000000000000" pitchFamily="34" charset="-122"/>
              <a:cs typeface="OPPOSans B" panose="00020600040101010101" pitchFamily="18" charset="-122"/>
            </a:endParaRPr>
          </a:p>
        </p:txBody>
      </p:sp>
      <p:sp>
        <p:nvSpPr>
          <p:cNvPr id="31" name="文本框 30"/>
          <p:cNvSpPr txBox="1"/>
          <p:nvPr>
            <p:custDataLst>
              <p:tags r:id="rId11"/>
            </p:custDataLst>
          </p:nvPr>
        </p:nvSpPr>
        <p:spPr>
          <a:xfrm>
            <a:off x="5285398" y="4835343"/>
            <a:ext cx="810602" cy="400110"/>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ctr"/>
            <a:r>
              <a:rPr lang="en-US" altLang="zh-CN" sz="2000" spc="0" dirty="0">
                <a:solidFill>
                  <a:srgbClr val="2E74B5"/>
                </a:solidFill>
                <a:latin typeface="思源黑体 CN Bold" panose="020B0800000000000000" pitchFamily="34" charset="-122"/>
                <a:ea typeface="思源黑体 CN Bold" panose="020B0800000000000000" pitchFamily="34" charset="-122"/>
                <a:cs typeface="OPPOSans B" panose="00020600040101010101" pitchFamily="18" charset="-122"/>
              </a:rPr>
              <a:t>03</a:t>
            </a:r>
            <a:endParaRPr lang="zh-CN" altLang="en-US" sz="2000" spc="0" dirty="0">
              <a:solidFill>
                <a:srgbClr val="2E74B5"/>
              </a:solidFill>
              <a:latin typeface="思源黑体 CN Bold" panose="020B0800000000000000" pitchFamily="34" charset="-122"/>
              <a:ea typeface="思源黑体 CN Bold" panose="020B0800000000000000" pitchFamily="34" charset="-122"/>
              <a:cs typeface="OPPOSans B" panose="00020600040101010101" pitchFamily="18" charset="-122"/>
            </a:endParaRPr>
          </a:p>
        </p:txBody>
      </p:sp>
      <p:sp>
        <p:nvSpPr>
          <p:cNvPr id="32" name="文本框 31"/>
          <p:cNvSpPr txBox="1"/>
          <p:nvPr>
            <p:custDataLst>
              <p:tags r:id="rId12"/>
            </p:custDataLst>
          </p:nvPr>
        </p:nvSpPr>
        <p:spPr>
          <a:xfrm>
            <a:off x="7718836" y="5205876"/>
            <a:ext cx="3155534" cy="521970"/>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ctr"/>
            <a:r>
              <a:rPr lang="zh-CN" altLang="en-US" sz="2800" b="1" spc="0" dirty="0">
                <a:solidFill>
                  <a:srgbClr val="002060"/>
                </a:solidFill>
                <a:latin typeface="宋体" panose="02010600030101010101" pitchFamily="2" charset="-122"/>
                <a:ea typeface="宋体" panose="02010600030101010101" pitchFamily="2" charset="-122"/>
                <a:cs typeface="OPPOSans B" panose="00020600040101010101" pitchFamily="18" charset="-122"/>
                <a:sym typeface="+mn-ea"/>
              </a:rPr>
              <a:t>未来研究</a:t>
            </a:r>
            <a:endParaRPr lang="zh-CN" altLang="en-US" sz="2800" spc="0" dirty="0">
              <a:solidFill>
                <a:srgbClr val="002060"/>
              </a:solidFill>
              <a:latin typeface="思源黑体 CN Bold" panose="020B0800000000000000" pitchFamily="34" charset="-122"/>
              <a:ea typeface="思源黑体 CN Bold" panose="020B0800000000000000" pitchFamily="34" charset="-122"/>
              <a:cs typeface="OPPOSans B" panose="00020600040101010101" pitchFamily="18" charset="-122"/>
              <a:sym typeface="+mn-ea"/>
            </a:endParaRPr>
          </a:p>
        </p:txBody>
      </p:sp>
      <p:sp>
        <p:nvSpPr>
          <p:cNvPr id="33" name="文本框 32"/>
          <p:cNvSpPr txBox="1"/>
          <p:nvPr>
            <p:custDataLst>
              <p:tags r:id="rId13"/>
            </p:custDataLst>
          </p:nvPr>
        </p:nvSpPr>
        <p:spPr>
          <a:xfrm>
            <a:off x="8891302" y="4835343"/>
            <a:ext cx="810602" cy="400110"/>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ctr"/>
            <a:r>
              <a:rPr lang="en-US" altLang="zh-CN" sz="2000" spc="0" dirty="0">
                <a:solidFill>
                  <a:srgbClr val="2E74B5"/>
                </a:solidFill>
                <a:latin typeface="思源黑体 CN Bold" panose="020B0800000000000000" pitchFamily="34" charset="-122"/>
                <a:ea typeface="思源黑体 CN Bold" panose="020B0800000000000000" pitchFamily="34" charset="-122"/>
                <a:cs typeface="OPPOSans B" panose="00020600040101010101" pitchFamily="18" charset="-122"/>
              </a:rPr>
              <a:t>04</a:t>
            </a:r>
            <a:endParaRPr lang="zh-CN" altLang="en-US" sz="2000" spc="0" dirty="0">
              <a:solidFill>
                <a:srgbClr val="2E74B5"/>
              </a:solidFill>
              <a:latin typeface="思源黑体 CN Bold" panose="020B0800000000000000" pitchFamily="34" charset="-122"/>
              <a:ea typeface="思源黑体 CN Bold" panose="020B0800000000000000" pitchFamily="34" charset="-122"/>
              <a:cs typeface="OPPOSans B"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12192000" cy="890270"/>
            <a:chOff x="0" y="0"/>
            <a:chExt cx="12192000" cy="890270"/>
          </a:xfrm>
        </p:grpSpPr>
        <p:sp>
          <p:nvSpPr>
            <p:cNvPr id="17" name="矩形 16"/>
            <p:cNvSpPr/>
            <p:nvPr/>
          </p:nvSpPr>
          <p:spPr>
            <a:xfrm>
              <a:off x="0" y="0"/>
              <a:ext cx="12192000" cy="890270"/>
            </a:xfrm>
            <a:prstGeom prst="rect">
              <a:avLst/>
            </a:prstGeom>
            <a:gradFill>
              <a:gsLst>
                <a:gs pos="59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275531" y="178117"/>
              <a:ext cx="3155534" cy="583565"/>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l"/>
              <a:r>
                <a:rPr lang="zh-CN" altLang="en-US" sz="3200" b="1" spc="0" dirty="0">
                  <a:solidFill>
                    <a:schemeClr val="bg1"/>
                  </a:solidFill>
                  <a:latin typeface="宋体" panose="02010600030101010101" pitchFamily="2" charset="-122"/>
                  <a:ea typeface="宋体" panose="02010600030101010101" pitchFamily="2" charset="-122"/>
                  <a:cs typeface="OPPOSans B" panose="00020600040101010101" pitchFamily="18" charset="-122"/>
                  <a:sym typeface="+mn-ea"/>
                </a:rPr>
                <a:t>项目背景</a:t>
              </a:r>
              <a:endParaRPr lang="zh-CN" altLang="en-US" sz="3200" b="1" spc="0" dirty="0">
                <a:solidFill>
                  <a:schemeClr val="bg1"/>
                </a:solidFill>
                <a:latin typeface="宋体" panose="02010600030101010101" pitchFamily="2" charset="-122"/>
                <a:ea typeface="宋体" panose="02010600030101010101" pitchFamily="2" charset="-122"/>
                <a:cs typeface="OPPOSans B" panose="00020600040101010101" pitchFamily="18" charset="-122"/>
              </a:endParaRPr>
            </a:p>
          </p:txBody>
        </p:sp>
      </p:grpSp>
      <p:sp>
        <p:nvSpPr>
          <p:cNvPr id="71" name="矩形: 圆角 1"/>
          <p:cNvSpPr/>
          <p:nvPr>
            <p:custDataLst>
              <p:tags r:id="rId1"/>
            </p:custDataLst>
          </p:nvPr>
        </p:nvSpPr>
        <p:spPr>
          <a:xfrm>
            <a:off x="9716802" y="4231343"/>
            <a:ext cx="2085780" cy="2270425"/>
          </a:xfrm>
          <a:prstGeom prst="roundRect">
            <a:avLst>
              <a:gd name="adj" fmla="val 50000"/>
            </a:avLst>
          </a:prstGeom>
          <a:gradFill>
            <a:gsLst>
              <a:gs pos="0">
                <a:srgbClr val="EDB5E1"/>
              </a:gs>
              <a:gs pos="100000">
                <a:schemeClr val="accent1">
                  <a:lumMod val="85000"/>
                  <a:alpha val="100000"/>
                </a:schemeClr>
              </a:gs>
            </a:gsLst>
            <a:lin ang="10800000" scaled="1"/>
          </a:gradFill>
        </p:spPr>
        <p:txBody>
          <a:bodyPr wrap="square" lIns="0" tIns="0" rIns="0" bIns="0" rtlCol="0" anchor="ctr" anchorCtr="1">
            <a:noAutofit/>
          </a:bodyPr>
          <a:lstStyle/>
          <a:p>
            <a:pPr algn="ctr">
              <a:spcBef>
                <a:spcPct val="0"/>
              </a:spcBef>
              <a:spcAft>
                <a:spcPct val="0"/>
              </a:spcAft>
            </a:pPr>
            <a:r>
              <a:rPr lang="en-US" altLang="en-US" sz="2000" b="1" dirty="0">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高自主空间机器人与</a:t>
            </a:r>
            <a:endParaRPr lang="zh-CN" altLang="en-US" sz="2000" b="1" dirty="0">
              <a:solidFill>
                <a:srgbClr val="FFFFFF"/>
              </a:solidFill>
              <a:latin typeface="宋体" panose="02010600030101010101" pitchFamily="2" charset="-122"/>
              <a:ea typeface="宋体" panose="02010600030101010101" pitchFamily="2" charset="-122"/>
              <a:cs typeface="宋体" panose="02010600030101010101" pitchFamily="2" charset="-122"/>
              <a:sym typeface="+mn-ea"/>
            </a:endParaRPr>
          </a:p>
          <a:p>
            <a:pPr algn="ctr">
              <a:spcBef>
                <a:spcPct val="0"/>
              </a:spcBef>
              <a:spcAft>
                <a:spcPct val="0"/>
              </a:spcAft>
            </a:pPr>
            <a:r>
              <a:rPr lang="zh-CN" altLang="en-US" sz="2000" b="1" dirty="0">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在轨制造技术发展需求</a:t>
            </a:r>
            <a:endParaRPr lang="zh-CN" altLang="en-US" sz="2000"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a:p>
            <a:pPr algn="ctr">
              <a:spcBef>
                <a:spcPct val="0"/>
              </a:spcBef>
              <a:spcAft>
                <a:spcPct val="0"/>
              </a:spcAft>
            </a:pPr>
            <a:endParaRPr lang="zh-CN" altLang="en-US" sz="2000"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911" y="1112829"/>
            <a:ext cx="4389668" cy="206314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911" y="3234819"/>
            <a:ext cx="1928813" cy="3429000"/>
          </a:xfrm>
          <a:prstGeom prst="rect">
            <a:avLst/>
          </a:prstGeom>
        </p:spPr>
      </p:pic>
      <p:sp>
        <p:nvSpPr>
          <p:cNvPr id="5" name="矩形 4"/>
          <p:cNvSpPr/>
          <p:nvPr/>
        </p:nvSpPr>
        <p:spPr>
          <a:xfrm>
            <a:off x="387284" y="1044110"/>
            <a:ext cx="4570971" cy="5678556"/>
          </a:xfrm>
          <a:prstGeom prst="rect">
            <a:avLst/>
          </a:prstGeom>
          <a:noFill/>
          <a:ln w="158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2505451" y="3278043"/>
            <a:ext cx="2360242" cy="1151769"/>
          </a:xfrm>
          <a:prstGeom prst="rect">
            <a:avLst/>
          </a:prstGeom>
        </p:spPr>
      </p:pic>
      <p:sp>
        <p:nvSpPr>
          <p:cNvPr id="9" name="矩形 8"/>
          <p:cNvSpPr/>
          <p:nvPr/>
        </p:nvSpPr>
        <p:spPr>
          <a:xfrm>
            <a:off x="2632842" y="4721474"/>
            <a:ext cx="646386" cy="1942345"/>
          </a:xfrm>
          <a:prstGeom prst="rect">
            <a:avLst/>
          </a:prstGeom>
          <a:solidFill>
            <a:srgbClr val="7030A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3200" b="1" dirty="0">
                <a:latin typeface="宋体" panose="02010600030101010101" pitchFamily="2" charset="-122"/>
                <a:ea typeface="宋体" panose="02010600030101010101" pitchFamily="2" charset="-122"/>
              </a:rPr>
              <a:t>关键战略</a:t>
            </a:r>
            <a:endParaRPr lang="zh-CN" altLang="en-US" sz="3200" b="1" dirty="0">
              <a:latin typeface="宋体" panose="02010600030101010101" pitchFamily="2" charset="-122"/>
              <a:ea typeface="宋体" panose="02010600030101010101" pitchFamily="2" charset="-122"/>
            </a:endParaRPr>
          </a:p>
        </p:txBody>
      </p:sp>
      <p:sp>
        <p:nvSpPr>
          <p:cNvPr id="26" name="矩形 25"/>
          <p:cNvSpPr/>
          <p:nvPr/>
        </p:nvSpPr>
        <p:spPr>
          <a:xfrm>
            <a:off x="3391096" y="4721474"/>
            <a:ext cx="646386" cy="1942345"/>
          </a:xfrm>
          <a:prstGeom prst="rect">
            <a:avLst/>
          </a:prstGeom>
          <a:solidFill>
            <a:srgbClr val="7030A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3200" b="1" dirty="0">
                <a:latin typeface="宋体" panose="02010600030101010101" pitchFamily="2" charset="-122"/>
                <a:ea typeface="宋体" panose="02010600030101010101" pitchFamily="2" charset="-122"/>
              </a:rPr>
              <a:t>长期规划</a:t>
            </a:r>
            <a:endParaRPr lang="zh-CN" altLang="en-US" sz="3200" dirty="0"/>
          </a:p>
        </p:txBody>
      </p:sp>
      <p:sp>
        <p:nvSpPr>
          <p:cNvPr id="27" name="矩形 26"/>
          <p:cNvSpPr/>
          <p:nvPr/>
        </p:nvSpPr>
        <p:spPr>
          <a:xfrm>
            <a:off x="4172998" y="4721473"/>
            <a:ext cx="646386" cy="1942345"/>
          </a:xfrm>
          <a:prstGeom prst="rect">
            <a:avLst/>
          </a:prstGeom>
          <a:solidFill>
            <a:srgbClr val="7030A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3200" b="1" dirty="0">
                <a:latin typeface="宋体" panose="02010600030101010101" pitchFamily="2" charset="-122"/>
                <a:ea typeface="宋体" panose="02010600030101010101" pitchFamily="2" charset="-122"/>
              </a:rPr>
              <a:t>现实挑战</a:t>
            </a:r>
            <a:endParaRPr lang="zh-CN" altLang="en-US" sz="3200" dirty="0"/>
          </a:p>
        </p:txBody>
      </p:sp>
      <p:cxnSp>
        <p:nvCxnSpPr>
          <p:cNvPr id="11" name="直接箭头连接符 10"/>
          <p:cNvCxnSpPr/>
          <p:nvPr/>
        </p:nvCxnSpPr>
        <p:spPr>
          <a:xfrm>
            <a:off x="4958255" y="3657085"/>
            <a:ext cx="945931" cy="0"/>
          </a:xfrm>
          <a:prstGeom prst="straightConnector1">
            <a:avLst/>
          </a:prstGeom>
          <a:ln w="190500">
            <a:solidFill>
              <a:srgbClr val="EDB5E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6748" y="1089687"/>
            <a:ext cx="5668187" cy="3073939"/>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904186" y="1044110"/>
            <a:ext cx="5975131" cy="5678556"/>
          </a:xfrm>
          <a:prstGeom prst="rect">
            <a:avLst/>
          </a:prstGeom>
          <a:noFill/>
          <a:ln w="158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7656" y="4389521"/>
            <a:ext cx="3582411" cy="1974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12192000" cy="890270"/>
            <a:chOff x="0" y="0"/>
            <a:chExt cx="12192000" cy="890270"/>
          </a:xfrm>
        </p:grpSpPr>
        <p:sp>
          <p:nvSpPr>
            <p:cNvPr id="17" name="矩形 16"/>
            <p:cNvSpPr/>
            <p:nvPr/>
          </p:nvSpPr>
          <p:spPr>
            <a:xfrm>
              <a:off x="0" y="0"/>
              <a:ext cx="12192000" cy="890270"/>
            </a:xfrm>
            <a:prstGeom prst="rect">
              <a:avLst/>
            </a:prstGeom>
            <a:gradFill>
              <a:gsLst>
                <a:gs pos="59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275531" y="178117"/>
              <a:ext cx="3155534" cy="583565"/>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l"/>
              <a:r>
                <a:rPr lang="zh-CN" altLang="en-US" sz="3200" b="1" spc="0" dirty="0">
                  <a:solidFill>
                    <a:schemeClr val="bg1"/>
                  </a:solidFill>
                  <a:latin typeface="宋体" panose="02010600030101010101" pitchFamily="2" charset="-122"/>
                  <a:ea typeface="宋体" panose="02010600030101010101" pitchFamily="2" charset="-122"/>
                  <a:cs typeface="OPPOSans B" panose="00020600040101010101" pitchFamily="18" charset="-122"/>
                  <a:sym typeface="+mn-ea"/>
                </a:rPr>
                <a:t>项目背景</a:t>
              </a:r>
              <a:endParaRPr lang="zh-CN" altLang="en-US" sz="3200" b="1" spc="0" dirty="0">
                <a:solidFill>
                  <a:schemeClr val="bg1"/>
                </a:solidFill>
                <a:latin typeface="宋体" panose="02010600030101010101" pitchFamily="2" charset="-122"/>
                <a:ea typeface="宋体" panose="02010600030101010101" pitchFamily="2" charset="-122"/>
                <a:cs typeface="OPPOSans B" panose="00020600040101010101" pitchFamily="18" charset="-122"/>
              </a:endParaRPr>
            </a:p>
          </p:txBody>
        </p:sp>
      </p:grpSp>
      <p:sp>
        <p:nvSpPr>
          <p:cNvPr id="71" name="矩形: 圆角 1"/>
          <p:cNvSpPr/>
          <p:nvPr>
            <p:custDataLst>
              <p:tags r:id="rId1"/>
            </p:custDataLst>
          </p:nvPr>
        </p:nvSpPr>
        <p:spPr>
          <a:xfrm>
            <a:off x="5775423" y="4866551"/>
            <a:ext cx="1989095" cy="1236977"/>
          </a:xfrm>
          <a:prstGeom prst="roundRect">
            <a:avLst>
              <a:gd name="adj" fmla="val 50000"/>
            </a:avLst>
          </a:prstGeom>
          <a:gradFill>
            <a:gsLst>
              <a:gs pos="0">
                <a:srgbClr val="EDB5E1"/>
              </a:gs>
              <a:gs pos="100000">
                <a:schemeClr val="accent1">
                  <a:lumMod val="85000"/>
                  <a:alpha val="100000"/>
                </a:schemeClr>
              </a:gs>
            </a:gsLst>
            <a:lin ang="10800000" scaled="1"/>
          </a:gradFill>
        </p:spPr>
        <p:txBody>
          <a:bodyPr wrap="square" lIns="0" tIns="0" rIns="0" bIns="0" rtlCol="0" anchor="ctr" anchorCtr="1">
            <a:noAutofit/>
          </a:bodyPr>
          <a:lstStyle/>
          <a:p>
            <a:pPr algn="ctr">
              <a:spcBef>
                <a:spcPct val="0"/>
              </a:spcBef>
              <a:spcAft>
                <a:spcPct val="0"/>
              </a:spcAft>
            </a:pPr>
            <a:r>
              <a:rPr lang="en-US" altLang="en-US" sz="2000" b="1" dirty="0">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rgbClr val="FFFFFF"/>
                </a:solidFill>
                <a:latin typeface="宋体" panose="02010600030101010101" pitchFamily="2" charset="-122"/>
                <a:ea typeface="宋体" panose="02010600030101010101" pitchFamily="2" charset="-122"/>
                <a:cs typeface="宋体" panose="02010600030101010101" pitchFamily="2" charset="-122"/>
              </a:rPr>
              <a:t>面向在轨制造的编织技术的纬向编织</a:t>
            </a:r>
            <a:endParaRPr lang="zh-CN" altLang="en-US" sz="2000"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908" y="1139594"/>
            <a:ext cx="4324462" cy="221966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9270" y="1060174"/>
            <a:ext cx="4570971" cy="5678556"/>
          </a:xfrm>
          <a:prstGeom prst="rect">
            <a:avLst/>
          </a:prstGeom>
          <a:noFill/>
          <a:ln w="158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270251" y="5202103"/>
            <a:ext cx="1899710" cy="421785"/>
          </a:xfrm>
          <a:prstGeom prst="rect">
            <a:avLst/>
          </a:prstGeom>
          <a:solidFill>
            <a:srgbClr val="7030A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b="1" dirty="0">
                <a:latin typeface="宋体" panose="02010600030101010101" pitchFamily="2" charset="-122"/>
                <a:ea typeface="宋体" panose="02010600030101010101" pitchFamily="2" charset="-122"/>
              </a:rPr>
              <a:t>微重力环境</a:t>
            </a:r>
            <a:endParaRPr lang="zh-CN" altLang="en-US" sz="2000" b="1" dirty="0">
              <a:latin typeface="宋体" panose="02010600030101010101" pitchFamily="2" charset="-122"/>
              <a:ea typeface="宋体" panose="02010600030101010101" pitchFamily="2" charset="-122"/>
            </a:endParaRPr>
          </a:p>
        </p:txBody>
      </p:sp>
      <p:cxnSp>
        <p:nvCxnSpPr>
          <p:cNvPr id="11" name="直接箭头连接符 10"/>
          <p:cNvCxnSpPr/>
          <p:nvPr/>
        </p:nvCxnSpPr>
        <p:spPr>
          <a:xfrm>
            <a:off x="4690241" y="3673149"/>
            <a:ext cx="945931" cy="0"/>
          </a:xfrm>
          <a:prstGeom prst="straightConnector1">
            <a:avLst/>
          </a:prstGeom>
          <a:ln w="190500">
            <a:solidFill>
              <a:srgbClr val="EDB5E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066" y="1139595"/>
            <a:ext cx="5115342" cy="3107812"/>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636172" y="1060174"/>
            <a:ext cx="5975131" cy="5678556"/>
          </a:xfrm>
          <a:prstGeom prst="rect">
            <a:avLst/>
          </a:prstGeom>
          <a:noFill/>
          <a:ln w="158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神十七将开展中国航天史上首次空间站舱外维修！太空“维修工”，如何炼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910" y="3438679"/>
            <a:ext cx="4259904" cy="15935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1"/>
          <p:cNvSpPr/>
          <p:nvPr/>
        </p:nvSpPr>
        <p:spPr>
          <a:xfrm>
            <a:off x="275590" y="5462905"/>
            <a:ext cx="1565275" cy="1048385"/>
          </a:xfrm>
          <a:prstGeom prst="roundRect">
            <a:avLst/>
          </a:prstGeom>
          <a:solidFill>
            <a:srgbClr val="956EB2"/>
          </a:solidFill>
          <a:ln>
            <a:solidFill>
              <a:srgbClr val="956E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rPr>
              <a:t>在轨工作主要挑战</a:t>
            </a:r>
            <a:endParaRPr lang="zh-CN" altLang="en-US" sz="2400" b="1" dirty="0">
              <a:latin typeface="宋体" panose="02010600030101010101" pitchFamily="2" charset="-122"/>
              <a:ea typeface="宋体" panose="02010600030101010101" pitchFamily="2" charset="-122"/>
            </a:endParaRPr>
          </a:p>
        </p:txBody>
      </p:sp>
      <p:sp>
        <p:nvSpPr>
          <p:cNvPr id="20" name="矩形 19"/>
          <p:cNvSpPr/>
          <p:nvPr/>
        </p:nvSpPr>
        <p:spPr>
          <a:xfrm>
            <a:off x="2270251" y="5681743"/>
            <a:ext cx="1899710" cy="421785"/>
          </a:xfrm>
          <a:prstGeom prst="rect">
            <a:avLst/>
          </a:prstGeom>
          <a:solidFill>
            <a:srgbClr val="7030A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b="1" dirty="0">
                <a:latin typeface="宋体" panose="02010600030101010101" pitchFamily="2" charset="-122"/>
                <a:ea typeface="宋体" panose="02010600030101010101" pitchFamily="2" charset="-122"/>
              </a:rPr>
              <a:t>空间位姿调控</a:t>
            </a:r>
            <a:endParaRPr lang="zh-CN" altLang="en-US" sz="2000" dirty="0"/>
          </a:p>
        </p:txBody>
      </p:sp>
      <p:sp>
        <p:nvSpPr>
          <p:cNvPr id="21" name="矩形 20"/>
          <p:cNvSpPr/>
          <p:nvPr/>
        </p:nvSpPr>
        <p:spPr>
          <a:xfrm>
            <a:off x="2270251" y="6210236"/>
            <a:ext cx="1899710" cy="421785"/>
          </a:xfrm>
          <a:prstGeom prst="rect">
            <a:avLst/>
          </a:prstGeom>
          <a:solidFill>
            <a:srgbClr val="7030A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b="1" dirty="0">
                <a:latin typeface="宋体" panose="02010600030101010101" pitchFamily="2" charset="-122"/>
                <a:ea typeface="宋体" panose="02010600030101010101" pitchFamily="2" charset="-122"/>
              </a:rPr>
              <a:t>替换件有限</a:t>
            </a:r>
            <a:endParaRPr lang="zh-CN" altLang="en-US" sz="2000" dirty="0"/>
          </a:p>
        </p:txBody>
      </p:sp>
      <p:pic>
        <p:nvPicPr>
          <p:cNvPr id="25" name="图片 1" descr="8efb5d346ea68b77d1c5858e6e99525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7918618" y="4675680"/>
            <a:ext cx="3262790" cy="15741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3988" y="1490134"/>
            <a:ext cx="4601428" cy="5041474"/>
            <a:chOff x="96696" y="1493333"/>
            <a:chExt cx="4601428" cy="5041474"/>
          </a:xfrm>
        </p:grpSpPr>
        <p:sp>
          <p:nvSpPr>
            <p:cNvPr id="10" name="圆角矩形 9"/>
            <p:cNvSpPr/>
            <p:nvPr/>
          </p:nvSpPr>
          <p:spPr>
            <a:xfrm>
              <a:off x="96696" y="1938567"/>
              <a:ext cx="4601428" cy="4596240"/>
            </a:xfrm>
            <a:prstGeom prst="roundRect">
              <a:avLst>
                <a:gd name="adj" fmla="val 5960"/>
              </a:avLst>
            </a:prstGeom>
          </p:spPr>
          <p:style>
            <a:lnRef idx="2">
              <a:schemeClr val="accent1"/>
            </a:lnRef>
            <a:fillRef idx="0">
              <a:srgbClr val="FFFFFF"/>
            </a:fillRef>
            <a:effectRef idx="0">
              <a:srgbClr val="FFFFFF"/>
            </a:effectRef>
            <a:fontRef idx="minor">
              <a:schemeClr val="tx1"/>
            </a:fontRef>
          </p:style>
          <p:txBody>
            <a:bodyPr rtlCol="0" anchor="ctr"/>
            <a:lstStyle/>
            <a:p>
              <a:pPr indent="457200"/>
              <a:r>
                <a:rPr lang="zh-CN" altLang="en-US" sz="1800" b="1">
                  <a:latin typeface="宋体" panose="02010600030101010101" pitchFamily="2" charset="-122"/>
                  <a:ea typeface="宋体" panose="02010600030101010101" pitchFamily="2" charset="-122"/>
                </a:rPr>
                <a:t>本研究面向在轨制造的螺旋缠绕任务，目标是构建一套从三维点云感知到机械臂可执行轨迹的一体化方法与系统：</a:t>
              </a:r>
              <a:endParaRPr lang="zh-CN" altLang="en-US" sz="1800" b="1">
                <a:latin typeface="宋体" panose="02010600030101010101" pitchFamily="2" charset="-122"/>
                <a:ea typeface="宋体" panose="02010600030101010101" pitchFamily="2" charset="-122"/>
              </a:endParaRPr>
            </a:p>
            <a:p>
              <a:pPr indent="457200"/>
              <a:r>
                <a:rPr lang="zh-CN" altLang="en-US" sz="1800" b="1">
                  <a:latin typeface="宋体" panose="02010600030101010101" pitchFamily="2" charset="-122"/>
                  <a:ea typeface="宋体" panose="02010600030101010101" pitchFamily="2" charset="-122"/>
                </a:rPr>
                <a:t>在不同位置与倾斜姿态下，机械臂能够</a:t>
              </a:r>
              <a:r>
                <a:rPr lang="zh-CN" altLang="en-US" sz="1800" b="1" u="sng">
                  <a:latin typeface="宋体" panose="02010600030101010101" pitchFamily="2" charset="-122"/>
                  <a:ea typeface="宋体" panose="02010600030101010101" pitchFamily="2" charset="-122"/>
                </a:rPr>
                <a:t>基于点云数据自动识别并区分</a:t>
              </a:r>
              <a:r>
                <a:rPr lang="zh-CN" altLang="en-US" sz="1800" b="1">
                  <a:latin typeface="宋体" panose="02010600030101010101" pitchFamily="2" charset="-122"/>
                  <a:ea typeface="宋体" panose="02010600030101010101" pitchFamily="2" charset="-122"/>
                </a:rPr>
                <a:t>三根杆件，鲁棒估计每根杆的中心向量与中心位点，建立统一的几何参数化描述；在此基础上，</a:t>
              </a:r>
              <a:r>
                <a:rPr lang="zh-CN" altLang="en-US" sz="1800" b="1" u="sng">
                  <a:latin typeface="宋体" panose="02010600030101010101" pitchFamily="2" charset="-122"/>
                  <a:ea typeface="宋体" panose="02010600030101010101" pitchFamily="2" charset="-122"/>
                </a:rPr>
                <a:t>自动生成围绕三杆的螺旋缠绕轨迹</a:t>
              </a:r>
              <a:r>
                <a:rPr lang="zh-CN" altLang="en-US" sz="1800" b="1">
                  <a:latin typeface="宋体" panose="02010600030101010101" pitchFamily="2" charset="-122"/>
                  <a:ea typeface="宋体" panose="02010600030101010101" pitchFamily="2" charset="-122"/>
                </a:rPr>
                <a:t>，并将其转化为满足可达性、关节限位、避碰与运动连续性的全空间位姿轨迹，</a:t>
              </a:r>
              <a:r>
                <a:rPr lang="zh-CN" altLang="en-US" sz="1800" b="1" u="sng">
                  <a:latin typeface="宋体" panose="02010600030101010101" pitchFamily="2" charset="-122"/>
                  <a:ea typeface="宋体" panose="02010600030101010101" pitchFamily="2" charset="-122"/>
                </a:rPr>
                <a:t>实现稳定连续的缠绕执行</a:t>
              </a:r>
              <a:r>
                <a:rPr lang="zh-CN" altLang="en-US" sz="1800" b="1">
                  <a:latin typeface="宋体" panose="02010600030101010101" pitchFamily="2" charset="-122"/>
                  <a:ea typeface="宋体" panose="02010600030101010101" pitchFamily="2" charset="-122"/>
                </a:rPr>
                <a:t>。最终形成可复用的算法，为在轨装配中的柔性绑扎与结构固持等任务提供可迁移的自主操作能力。</a:t>
              </a:r>
              <a:endParaRPr lang="zh-CN" altLang="en-US" sz="1800" b="1" dirty="0">
                <a:latin typeface="宋体" panose="02010600030101010101" pitchFamily="2" charset="-122"/>
                <a:ea typeface="宋体" panose="02010600030101010101" pitchFamily="2" charset="-122"/>
              </a:endParaRPr>
            </a:p>
          </p:txBody>
        </p:sp>
        <p:sp>
          <p:nvSpPr>
            <p:cNvPr id="11" name="圆角矩形 10"/>
            <p:cNvSpPr/>
            <p:nvPr/>
          </p:nvSpPr>
          <p:spPr>
            <a:xfrm>
              <a:off x="1259172" y="1493333"/>
              <a:ext cx="2276475" cy="473710"/>
            </a:xfrm>
            <a:prstGeom prst="roundRect">
              <a:avLst/>
            </a:prstGeom>
            <a:solidFill>
              <a:srgbClr val="956EB2"/>
            </a:solidFill>
            <a:ln w="28575">
              <a:solidFill>
                <a:schemeClr val="bg1"/>
              </a:solid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2400" b="1">
                  <a:latin typeface="宋体" panose="02010600030101010101" pitchFamily="2" charset="-122"/>
                  <a:ea typeface="宋体" panose="02010600030101010101" pitchFamily="2" charset="-122"/>
                  <a:sym typeface="+mn-ea"/>
                </a:rPr>
                <a:t>任务目标</a:t>
              </a:r>
              <a:endParaRPr lang="zh-CN" sz="2400" b="1">
                <a:latin typeface="宋体" panose="02010600030101010101" pitchFamily="2" charset="-122"/>
                <a:ea typeface="宋体" panose="02010600030101010101" pitchFamily="2" charset="-122"/>
                <a:sym typeface="+mn-ea"/>
              </a:endParaRPr>
            </a:p>
          </p:txBody>
        </p:sp>
      </p:grpSp>
      <p:grpSp>
        <p:nvGrpSpPr>
          <p:cNvPr id="14" name="组合 13"/>
          <p:cNvGrpSpPr/>
          <p:nvPr/>
        </p:nvGrpSpPr>
        <p:grpSpPr>
          <a:xfrm>
            <a:off x="0" y="0"/>
            <a:ext cx="12192000" cy="890270"/>
            <a:chOff x="0" y="0"/>
            <a:chExt cx="12192000" cy="890270"/>
          </a:xfrm>
        </p:grpSpPr>
        <p:sp>
          <p:nvSpPr>
            <p:cNvPr id="15" name="矩形 14"/>
            <p:cNvSpPr/>
            <p:nvPr/>
          </p:nvSpPr>
          <p:spPr>
            <a:xfrm>
              <a:off x="0" y="0"/>
              <a:ext cx="12192000" cy="890270"/>
            </a:xfrm>
            <a:prstGeom prst="rect">
              <a:avLst/>
            </a:prstGeom>
            <a:gradFill>
              <a:gsLst>
                <a:gs pos="59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275531" y="178117"/>
              <a:ext cx="3155534" cy="583565"/>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l"/>
              <a:r>
                <a:rPr lang="zh-CN" altLang="en-US" sz="3200" b="1" spc="0" dirty="0">
                  <a:solidFill>
                    <a:schemeClr val="bg1"/>
                  </a:solidFill>
                  <a:latin typeface="宋体" panose="02010600030101010101" pitchFamily="2" charset="-122"/>
                  <a:ea typeface="宋体" panose="02010600030101010101" pitchFamily="2" charset="-122"/>
                  <a:cs typeface="OPPOSans B" panose="00020600040101010101" pitchFamily="18" charset="-122"/>
                  <a:sym typeface="+mn-ea"/>
                </a:rPr>
                <a:t>分析规划</a:t>
              </a:r>
              <a:endParaRPr lang="zh-CN" altLang="en-US" sz="3200" b="1" spc="0" dirty="0">
                <a:solidFill>
                  <a:schemeClr val="bg1"/>
                </a:solidFill>
                <a:latin typeface="宋体" panose="02010600030101010101" pitchFamily="2" charset="-122"/>
                <a:ea typeface="宋体" panose="02010600030101010101" pitchFamily="2" charset="-122"/>
                <a:cs typeface="OPPOSans B" panose="00020600040101010101" pitchFamily="18" charset="-122"/>
              </a:endParaRPr>
            </a:p>
          </p:txBody>
        </p:sp>
      </p:grpSp>
      <p:pic>
        <p:nvPicPr>
          <p:cNvPr id="17" name="图片 4" descr="c809a2ca6e84558b7a4ede75bda8f877"/>
          <p:cNvPicPr>
            <a:picLocks noChangeAspect="1"/>
          </p:cNvPicPr>
          <p:nvPr/>
        </p:nvPicPr>
        <p:blipFill>
          <a:blip r:embed="rId1"/>
          <a:stretch>
            <a:fillRect/>
          </a:stretch>
        </p:blipFill>
        <p:spPr>
          <a:xfrm>
            <a:off x="5676457" y="2146947"/>
            <a:ext cx="3707490" cy="2085831"/>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74232" y="2146947"/>
            <a:ext cx="1564068" cy="2085831"/>
          </a:xfrm>
          <a:prstGeom prst="rect">
            <a:avLst/>
          </a:prstGeom>
        </p:spPr>
      </p:pic>
      <p:sp>
        <p:nvSpPr>
          <p:cNvPr id="18" name="圆角矩形 9"/>
          <p:cNvSpPr/>
          <p:nvPr/>
        </p:nvSpPr>
        <p:spPr>
          <a:xfrm>
            <a:off x="5499013" y="1938567"/>
            <a:ext cx="5670856" cy="2526503"/>
          </a:xfrm>
          <a:prstGeom prst="roundRect">
            <a:avLst>
              <a:gd name="adj" fmla="val 5960"/>
            </a:avLst>
          </a:prstGeom>
        </p:spPr>
        <p:style>
          <a:lnRef idx="2">
            <a:schemeClr val="accent1"/>
          </a:lnRef>
          <a:fillRef idx="0">
            <a:srgbClr val="FFFFFF"/>
          </a:fillRef>
          <a:effectRef idx="0">
            <a:srgbClr val="FFFFFF"/>
          </a:effectRef>
          <a:fontRef idx="minor">
            <a:schemeClr val="tx1"/>
          </a:fontRef>
        </p:style>
        <p:txBody>
          <a:bodyPr rtlCol="0" anchor="ctr"/>
          <a:lstStyle/>
          <a:p>
            <a:pPr indent="457200"/>
            <a:endParaRPr lang="zh-CN" altLang="en-US" sz="1800" dirty="0"/>
          </a:p>
        </p:txBody>
      </p:sp>
      <p:sp>
        <p:nvSpPr>
          <p:cNvPr id="19" name="圆角矩形 10"/>
          <p:cNvSpPr/>
          <p:nvPr/>
        </p:nvSpPr>
        <p:spPr>
          <a:xfrm>
            <a:off x="7276585" y="1490134"/>
            <a:ext cx="2276475" cy="473710"/>
          </a:xfrm>
          <a:prstGeom prst="roundRect">
            <a:avLst/>
          </a:prstGeom>
          <a:solidFill>
            <a:srgbClr val="956EB2"/>
          </a:solidFill>
          <a:ln w="28575">
            <a:solidFill>
              <a:schemeClr val="bg1"/>
            </a:solid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zh-CN" sz="2400" b="1">
                <a:latin typeface="宋体" panose="02010600030101010101" pitchFamily="2" charset="-122"/>
                <a:ea typeface="宋体" panose="02010600030101010101" pitchFamily="2" charset="-122"/>
                <a:sym typeface="+mn-ea"/>
              </a:rPr>
              <a:t>任务作业对象</a:t>
            </a:r>
            <a:endParaRPr lang="zh-CN" sz="2400" b="1">
              <a:latin typeface="宋体" panose="02010600030101010101" pitchFamily="2" charset="-122"/>
              <a:ea typeface="宋体" panose="02010600030101010101" pitchFamily="2" charset="-122"/>
              <a:sym typeface="+mn-ea"/>
            </a:endParaRPr>
          </a:p>
        </p:txBody>
      </p:sp>
      <p:sp>
        <p:nvSpPr>
          <p:cNvPr id="20" name="圆角矩形 10"/>
          <p:cNvSpPr/>
          <p:nvPr/>
        </p:nvSpPr>
        <p:spPr>
          <a:xfrm>
            <a:off x="7381689" y="4748122"/>
            <a:ext cx="2276475" cy="473710"/>
          </a:xfrm>
          <a:prstGeom prst="roundRect">
            <a:avLst/>
          </a:prstGeom>
          <a:solidFill>
            <a:srgbClr val="956EB2"/>
          </a:solidFill>
          <a:ln w="28575">
            <a:solidFill>
              <a:schemeClr val="bg1"/>
            </a:solid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2400" b="1">
                <a:latin typeface="宋体" panose="02010600030101010101" pitchFamily="2" charset="-122"/>
                <a:ea typeface="宋体" panose="02010600030101010101" pitchFamily="2" charset="-122"/>
                <a:sym typeface="+mn-ea"/>
              </a:rPr>
              <a:t>关键任务</a:t>
            </a:r>
            <a:endParaRPr lang="zh-CN" b="1" dirty="0">
              <a:latin typeface="微软雅黑" panose="020B0503020204020204" charset="-122"/>
              <a:ea typeface="微软雅黑" panose="020B0503020204020204" charset="-122"/>
              <a:sym typeface="+mn-ea"/>
            </a:endParaRPr>
          </a:p>
        </p:txBody>
      </p:sp>
      <p:sp>
        <p:nvSpPr>
          <p:cNvPr id="9" name="矩形: 圆角 8"/>
          <p:cNvSpPr/>
          <p:nvPr/>
        </p:nvSpPr>
        <p:spPr>
          <a:xfrm>
            <a:off x="6036826" y="5489426"/>
            <a:ext cx="1344863" cy="823472"/>
          </a:xfrm>
          <a:prstGeom prst="roundRect">
            <a:avLst/>
          </a:prstGeom>
          <a:solidFill>
            <a:srgbClr val="956EB2"/>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buClrTx/>
              <a:buSzTx/>
              <a:buFontTx/>
            </a:pPr>
            <a:r>
              <a:rPr lang="zh-CN" sz="2000" b="1">
                <a:latin typeface="宋体" panose="02010600030101010101" pitchFamily="2" charset="-122"/>
                <a:ea typeface="宋体" panose="02010600030101010101" pitchFamily="2" charset="-122"/>
              </a:rPr>
              <a:t>自动寻找目标</a:t>
            </a:r>
            <a:endParaRPr lang="zh-CN" sz="2000" b="1">
              <a:latin typeface="宋体" panose="02010600030101010101" pitchFamily="2" charset="-122"/>
              <a:ea typeface="宋体" panose="02010600030101010101" pitchFamily="2" charset="-122"/>
            </a:endParaRPr>
          </a:p>
        </p:txBody>
      </p:sp>
      <p:sp>
        <p:nvSpPr>
          <p:cNvPr id="23" name="矩形: 圆角 22"/>
          <p:cNvSpPr/>
          <p:nvPr/>
        </p:nvSpPr>
        <p:spPr>
          <a:xfrm>
            <a:off x="7830667" y="5489426"/>
            <a:ext cx="1344863" cy="823472"/>
          </a:xfrm>
          <a:prstGeom prst="roundRect">
            <a:avLst/>
          </a:prstGeom>
          <a:solidFill>
            <a:srgbClr val="956EB2"/>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sz="2000" b="1">
                <a:latin typeface="宋体" panose="02010600030101010101" pitchFamily="2" charset="-122"/>
                <a:ea typeface="宋体" panose="02010600030101010101" pitchFamily="2" charset="-122"/>
              </a:rPr>
              <a:t>规划缠绕路线</a:t>
            </a:r>
            <a:endParaRPr lang="zh-CN" sz="2000" b="1">
              <a:latin typeface="宋体" panose="02010600030101010101" pitchFamily="2" charset="-122"/>
              <a:ea typeface="宋体" panose="02010600030101010101" pitchFamily="2" charset="-122"/>
            </a:endParaRPr>
          </a:p>
        </p:txBody>
      </p:sp>
      <p:sp>
        <p:nvSpPr>
          <p:cNvPr id="24" name="矩形: 圆角 23"/>
          <p:cNvSpPr/>
          <p:nvPr/>
        </p:nvSpPr>
        <p:spPr>
          <a:xfrm>
            <a:off x="9658164" y="5489426"/>
            <a:ext cx="1344863" cy="823472"/>
          </a:xfrm>
          <a:prstGeom prst="roundRect">
            <a:avLst/>
          </a:prstGeom>
          <a:solidFill>
            <a:srgbClr val="956EB2"/>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sz="2000" b="1">
                <a:latin typeface="宋体" panose="02010600030101010101" pitchFamily="2" charset="-122"/>
                <a:ea typeface="宋体" panose="02010600030101010101" pitchFamily="2" charset="-122"/>
              </a:rPr>
              <a:t>避免关节限位</a:t>
            </a:r>
            <a:endParaRPr lang="zh-CN" sz="2000" b="1">
              <a:latin typeface="宋体" panose="02010600030101010101" pitchFamily="2" charset="-122"/>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椭圆 68"/>
          <p:cNvSpPr/>
          <p:nvPr>
            <p:custDataLst>
              <p:tags r:id="rId1"/>
            </p:custDataLst>
          </p:nvPr>
        </p:nvSpPr>
        <p:spPr>
          <a:xfrm>
            <a:off x="631190" y="1888490"/>
            <a:ext cx="10980420" cy="540385"/>
          </a:xfrm>
          <a:prstGeom prst="ellipse">
            <a:avLst/>
          </a:prstGeom>
          <a:noFill/>
          <a:ln>
            <a:gradFill>
              <a:gsLst>
                <a:gs pos="33000">
                  <a:schemeClr val="accent2">
                    <a:lumMod val="20000"/>
                    <a:lumOff val="80000"/>
                    <a:alpha val="0"/>
                  </a:schemeClr>
                </a:gs>
                <a:gs pos="100000">
                  <a:schemeClr val="accent2">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ea"/>
            </a:endParaRPr>
          </a:p>
        </p:txBody>
      </p:sp>
      <p:sp>
        <p:nvSpPr>
          <p:cNvPr id="70" name="椭圆 69"/>
          <p:cNvSpPr/>
          <p:nvPr>
            <p:custDataLst>
              <p:tags r:id="rId2"/>
            </p:custDataLst>
          </p:nvPr>
        </p:nvSpPr>
        <p:spPr>
          <a:xfrm>
            <a:off x="918845" y="1756410"/>
            <a:ext cx="10406380" cy="540385"/>
          </a:xfrm>
          <a:prstGeom prst="ellipse">
            <a:avLst/>
          </a:prstGeom>
          <a:gradFill flip="none" rotWithShape="1">
            <a:gsLst>
              <a:gs pos="18000">
                <a:schemeClr val="accent1">
                  <a:lumMod val="60000"/>
                  <a:lumOff val="40000"/>
                  <a:alpha val="0"/>
                </a:schemeClr>
              </a:gs>
              <a:gs pos="100000">
                <a:schemeClr val="accent1">
                  <a:lumMod val="80000"/>
                  <a:lumOff val="20000"/>
                  <a:alpha val="3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ea"/>
            </a:endParaRPr>
          </a:p>
        </p:txBody>
      </p:sp>
      <p:sp>
        <p:nvSpPr>
          <p:cNvPr id="71" name="矩形: 圆角 1"/>
          <p:cNvSpPr/>
          <p:nvPr>
            <p:custDataLst>
              <p:tags r:id="rId3"/>
            </p:custDataLst>
          </p:nvPr>
        </p:nvSpPr>
        <p:spPr>
          <a:xfrm>
            <a:off x="3068955" y="1311910"/>
            <a:ext cx="6111240" cy="626745"/>
          </a:xfrm>
          <a:prstGeom prst="roundRect">
            <a:avLst>
              <a:gd name="adj" fmla="val 50000"/>
            </a:avLst>
          </a:prstGeom>
          <a:solidFill>
            <a:srgbClr val="956EB2"/>
          </a:solidFill>
        </p:spPr>
        <p:txBody>
          <a:bodyPr wrap="square" lIns="0" tIns="0" rIns="0" bIns="0" rtlCol="0" anchor="ctr" anchorCtr="1">
            <a:noAutofit/>
          </a:bodyPr>
          <a:lstStyle/>
          <a:p>
            <a:pPr algn="ctr">
              <a:spcBef>
                <a:spcPct val="0"/>
              </a:spcBef>
              <a:spcAft>
                <a:spcPct val="0"/>
              </a:spcAft>
            </a:pPr>
            <a:r>
              <a:rPr lang="zh-CN" altLang="en-US" sz="3200" b="1" dirty="0">
                <a:solidFill>
                  <a:schemeClr val="bg1"/>
                </a:solidFill>
                <a:latin typeface="宋体" panose="02010600030101010101" pitchFamily="2" charset="-122"/>
                <a:ea typeface="宋体" panose="02010600030101010101" pitchFamily="2" charset="-122"/>
                <a:cs typeface="OPPOSans B" panose="00020600040101010101" pitchFamily="18" charset="-122"/>
              </a:rPr>
              <a:t>关键挑战</a:t>
            </a:r>
            <a:endParaRPr lang="zh-CN" sz="2000" b="1" dirty="0">
              <a:solidFill>
                <a:srgbClr val="FFFFFF"/>
              </a:solidFill>
              <a:latin typeface="+mn-ea"/>
              <a:cs typeface="+mn-ea"/>
            </a:endParaRPr>
          </a:p>
        </p:txBody>
      </p:sp>
      <p:sp>
        <p:nvSpPr>
          <p:cNvPr id="72" name="椭圆 71"/>
          <p:cNvSpPr/>
          <p:nvPr>
            <p:custDataLst>
              <p:tags r:id="rId4"/>
            </p:custDataLst>
          </p:nvPr>
        </p:nvSpPr>
        <p:spPr>
          <a:xfrm>
            <a:off x="3173095" y="2331085"/>
            <a:ext cx="92710" cy="92710"/>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ea"/>
            </a:endParaRPr>
          </a:p>
        </p:txBody>
      </p:sp>
      <p:cxnSp>
        <p:nvCxnSpPr>
          <p:cNvPr id="73" name="直接连接符 72"/>
          <p:cNvCxnSpPr/>
          <p:nvPr>
            <p:custDataLst>
              <p:tags r:id="rId5"/>
            </p:custDataLst>
          </p:nvPr>
        </p:nvCxnSpPr>
        <p:spPr>
          <a:xfrm>
            <a:off x="3219450" y="2423795"/>
            <a:ext cx="0" cy="309296"/>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6"/>
            </p:custDataLst>
          </p:nvPr>
        </p:nvSpPr>
        <p:spPr>
          <a:xfrm>
            <a:off x="808355" y="2658110"/>
            <a:ext cx="4822190" cy="339725"/>
          </a:xfrm>
          <a:prstGeom prst="rect">
            <a:avLst/>
          </a:prstGeom>
          <a:noFill/>
        </p:spPr>
        <p:txBody>
          <a:bodyPr wrap="square" lIns="0" tIns="0" rIns="0" bIns="0" rtlCol="0" anchor="b">
            <a:noAutofit/>
          </a:bodyPr>
          <a:lstStyle/>
          <a:p>
            <a:pPr algn="ctr">
              <a:spcBef>
                <a:spcPct val="0"/>
              </a:spcBef>
              <a:spcAft>
                <a:spcPct val="0"/>
              </a:spcAft>
            </a:pPr>
            <a:r>
              <a:rPr lang="zh-CN" sz="2000" b="1" i="0" dirty="0">
                <a:solidFill>
                  <a:schemeClr val="tx1"/>
                </a:solidFill>
                <a:effectLst/>
                <a:latin typeface="+mn-ea"/>
              </a:rPr>
              <a:t>位姿多样</a:t>
            </a:r>
            <a:r>
              <a:rPr lang="en-US" altLang="zh-CN" sz="2000" b="1" i="0" dirty="0">
                <a:solidFill>
                  <a:schemeClr val="tx1"/>
                </a:solidFill>
                <a:effectLst/>
                <a:latin typeface="+mn-ea"/>
              </a:rPr>
              <a:t>+</a:t>
            </a:r>
            <a:r>
              <a:rPr lang="zh-CN" altLang="en-US" sz="2000" b="1" i="0" dirty="0">
                <a:solidFill>
                  <a:schemeClr val="tx1"/>
                </a:solidFill>
                <a:effectLst/>
                <a:latin typeface="+mn-ea"/>
              </a:rPr>
              <a:t>遮挡噪声下的杆件轴线鲁棒估计</a:t>
            </a:r>
            <a:endParaRPr lang="zh-CN" altLang="en-US" sz="2000" b="1" i="0" dirty="0">
              <a:solidFill>
                <a:schemeClr val="tx1"/>
              </a:solidFill>
              <a:effectLst/>
              <a:latin typeface="+mn-ea"/>
            </a:endParaRPr>
          </a:p>
        </p:txBody>
      </p:sp>
      <p:sp>
        <p:nvSpPr>
          <p:cNvPr id="75" name="矩形: 圆角 34"/>
          <p:cNvSpPr/>
          <p:nvPr>
            <p:custDataLst>
              <p:tags r:id="rId7"/>
            </p:custDataLst>
          </p:nvPr>
        </p:nvSpPr>
        <p:spPr>
          <a:xfrm>
            <a:off x="411480" y="3127375"/>
            <a:ext cx="5560060" cy="3425190"/>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lstStyle/>
          <a:p>
            <a:pPr indent="457200" algn="just" fontAlgn="auto">
              <a:lnSpc>
                <a:spcPct val="140000"/>
              </a:lnSpc>
              <a:spcBef>
                <a:spcPct val="0"/>
              </a:spcBef>
              <a:spcAft>
                <a:spcPct val="0"/>
              </a:spcAft>
            </a:pP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在轨装配场景中，基座在空间中的位置与倾斜姿态具有多样性，同时点云获取会受到视角受限、光照变化、材料反射特性、距离衰减以及构件互相遮挡等影响，导致点云出现稀疏、缺失、离群点与局部不连续等问题。在这种条件下，算法不仅</a:t>
            </a:r>
            <a:r>
              <a:rPr lang="zh-CN" altLang="en-US" b="1" u="sng"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要能把三根杆可靠地区分开</a:t>
            </a: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，还要在不完整点云上</a:t>
            </a:r>
            <a:r>
              <a:rPr lang="zh-CN" altLang="en-US" b="1" u="sng"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保证估计结果对噪声扰动不敏感、对不同姿态具有一致性</a:t>
            </a: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a:t>
            </a:r>
            <a:endPar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sp>
        <p:nvSpPr>
          <p:cNvPr id="76" name="椭圆 75"/>
          <p:cNvSpPr/>
          <p:nvPr>
            <p:custDataLst>
              <p:tags r:id="rId8"/>
            </p:custDataLst>
          </p:nvPr>
        </p:nvSpPr>
        <p:spPr>
          <a:xfrm>
            <a:off x="8968740" y="2319655"/>
            <a:ext cx="92710" cy="92710"/>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ea"/>
            </a:endParaRPr>
          </a:p>
        </p:txBody>
      </p:sp>
      <p:cxnSp>
        <p:nvCxnSpPr>
          <p:cNvPr id="77" name="直接连接符 76"/>
          <p:cNvCxnSpPr/>
          <p:nvPr>
            <p:custDataLst>
              <p:tags r:id="rId9"/>
            </p:custDataLst>
          </p:nvPr>
        </p:nvCxnSpPr>
        <p:spPr>
          <a:xfrm>
            <a:off x="9015095" y="2412365"/>
            <a:ext cx="0" cy="309296"/>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78" name="矩形 77"/>
          <p:cNvSpPr/>
          <p:nvPr>
            <p:custDataLst>
              <p:tags r:id="rId10"/>
            </p:custDataLst>
          </p:nvPr>
        </p:nvSpPr>
        <p:spPr>
          <a:xfrm>
            <a:off x="6604000" y="2646680"/>
            <a:ext cx="4822190" cy="339725"/>
          </a:xfrm>
          <a:prstGeom prst="rect">
            <a:avLst/>
          </a:prstGeom>
          <a:noFill/>
        </p:spPr>
        <p:txBody>
          <a:bodyPr wrap="square" lIns="0" tIns="0" rIns="0" bIns="0" rtlCol="0" anchor="b">
            <a:noAutofit/>
          </a:bodyPr>
          <a:lstStyle/>
          <a:p>
            <a:pPr algn="ctr">
              <a:spcBef>
                <a:spcPct val="0"/>
              </a:spcBef>
              <a:spcAft>
                <a:spcPct val="0"/>
              </a:spcAft>
            </a:pPr>
            <a:r>
              <a:rPr lang="en-US" altLang="en-US" sz="2000" b="1" i="0" dirty="0">
                <a:solidFill>
                  <a:schemeClr val="tx1"/>
                </a:solidFill>
                <a:effectLst/>
                <a:latin typeface="+mn-ea"/>
              </a:rPr>
              <a:t> </a:t>
            </a:r>
            <a:r>
              <a:rPr lang="zh-CN" altLang="en-US" sz="2000" b="1" i="0" dirty="0">
                <a:solidFill>
                  <a:schemeClr val="tx1"/>
                </a:solidFill>
                <a:effectLst/>
                <a:latin typeface="+mn-ea"/>
              </a:rPr>
              <a:t>几何规划到工艺可执行的落地</a:t>
            </a:r>
            <a:endParaRPr lang="zh-CN" altLang="en-US" sz="2000" b="1" i="0" dirty="0">
              <a:solidFill>
                <a:schemeClr val="tx1"/>
              </a:solidFill>
              <a:effectLst/>
              <a:latin typeface="+mn-ea"/>
            </a:endParaRPr>
          </a:p>
        </p:txBody>
      </p:sp>
      <p:sp>
        <p:nvSpPr>
          <p:cNvPr id="79" name="矩形: 圆角 39"/>
          <p:cNvSpPr/>
          <p:nvPr>
            <p:custDataLst>
              <p:tags r:id="rId11"/>
            </p:custDataLst>
          </p:nvPr>
        </p:nvSpPr>
        <p:spPr>
          <a:xfrm>
            <a:off x="6430645" y="3128010"/>
            <a:ext cx="5658485" cy="3424555"/>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lstStyle/>
          <a:p>
            <a:pPr indent="457200" algn="just" fontAlgn="auto">
              <a:lnSpc>
                <a:spcPct val="140000"/>
              </a:lnSpc>
              <a:spcBef>
                <a:spcPct val="0"/>
              </a:spcBef>
              <a:spcAft>
                <a:spcPct val="0"/>
              </a:spcAft>
            </a:pP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从几何角度生成围绕三根杆的螺旋线只是一步，要让机械臂稳定完成螺旋缠绕，必须</a:t>
            </a:r>
            <a:r>
              <a:rPr lang="zh-CN" altLang="en-US" b="1" u="sng"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把轨迹转化为满足工艺与机器人约束的可执行动作序列</a:t>
            </a: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。与此同时还要</a:t>
            </a:r>
            <a:r>
              <a:rPr lang="zh-CN" altLang="en-US" b="1" u="sng"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兼顾机械臂的可达性、关节限位、奇异位形与整体碰撞安全</a:t>
            </a:r>
            <a:r>
              <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rPr>
              <a:t>。在轨条件下试错空间更小，因此规划需要从纯几何曲线提升为包含位姿与约束的全空间轨迹，才能确保不同位姿下既能执行、又能稳定一致地完成缠绕。</a:t>
            </a:r>
            <a:endParaRPr lang="zh-CN" altLang="en-US" b="1" spc="20" dirty="0">
              <a:solidFill>
                <a:schemeClr val="tx1">
                  <a:lumMod val="85000"/>
                  <a:lumOff val="15000"/>
                </a:schemeClr>
              </a:solidFill>
              <a:latin typeface="宋体" panose="02010600030101010101" pitchFamily="2" charset="-122"/>
              <a:ea typeface="宋体" panose="02010600030101010101" pitchFamily="2" charset="-122"/>
              <a:cs typeface="+mn-ea"/>
              <a:sym typeface="+mn-ea"/>
            </a:endParaRPr>
          </a:p>
        </p:txBody>
      </p:sp>
      <p:grpSp>
        <p:nvGrpSpPr>
          <p:cNvPr id="16" name="组合 15"/>
          <p:cNvGrpSpPr/>
          <p:nvPr/>
        </p:nvGrpSpPr>
        <p:grpSpPr>
          <a:xfrm>
            <a:off x="0" y="0"/>
            <a:ext cx="12192000" cy="890270"/>
            <a:chOff x="0" y="0"/>
            <a:chExt cx="12192000" cy="890270"/>
          </a:xfrm>
        </p:grpSpPr>
        <p:sp>
          <p:nvSpPr>
            <p:cNvPr id="17" name="矩形 16"/>
            <p:cNvSpPr/>
            <p:nvPr/>
          </p:nvSpPr>
          <p:spPr>
            <a:xfrm>
              <a:off x="0" y="0"/>
              <a:ext cx="12192000" cy="890270"/>
            </a:xfrm>
            <a:prstGeom prst="rect">
              <a:avLst/>
            </a:prstGeom>
            <a:gradFill>
              <a:gsLst>
                <a:gs pos="59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nvSpPr>
          <p:spPr>
            <a:xfrm>
              <a:off x="275531" y="178117"/>
              <a:ext cx="3155534" cy="583565"/>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l"/>
              <a:r>
                <a:rPr lang="zh-CN" altLang="en-US" sz="3200" b="1" spc="0" dirty="0">
                  <a:solidFill>
                    <a:schemeClr val="bg1"/>
                  </a:solidFill>
                  <a:latin typeface="宋体" panose="02010600030101010101" pitchFamily="2" charset="-122"/>
                  <a:ea typeface="宋体" panose="02010600030101010101" pitchFamily="2" charset="-122"/>
                  <a:cs typeface="OPPOSans B" panose="00020600040101010101" pitchFamily="18" charset="-122"/>
                  <a:sym typeface="+mn-ea"/>
                </a:rPr>
                <a:t>分析规划</a:t>
              </a:r>
              <a:endParaRPr lang="zh-CN" altLang="en-US" sz="3200" b="1" spc="0" dirty="0">
                <a:solidFill>
                  <a:schemeClr val="bg1"/>
                </a:solidFill>
                <a:latin typeface="宋体" panose="02010600030101010101" pitchFamily="2" charset="-122"/>
                <a:ea typeface="宋体" panose="02010600030101010101" pitchFamily="2" charset="-122"/>
                <a:cs typeface="OPPOSans B" panose="00020600040101010101" pitchFamily="18"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085264" y="1006732"/>
            <a:ext cx="2276475" cy="473710"/>
          </a:xfrm>
          <a:prstGeom prst="roundRect">
            <a:avLst/>
          </a:prstGeom>
          <a:solidFill>
            <a:srgbClr val="956EB2"/>
          </a:solidFill>
          <a:ln w="28575">
            <a:solidFill>
              <a:schemeClr val="bg1"/>
            </a:solid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2400" b="1" dirty="0">
                <a:latin typeface="宋体" panose="02010600030101010101" pitchFamily="2" charset="-122"/>
                <a:ea typeface="宋体" panose="02010600030101010101" pitchFamily="2" charset="-122"/>
                <a:sym typeface="+mn-ea"/>
              </a:rPr>
              <a:t>技术路线</a:t>
            </a:r>
            <a:endParaRPr lang="zh-CN" sz="2400" b="1" dirty="0">
              <a:latin typeface="宋体" panose="02010600030101010101" pitchFamily="2" charset="-122"/>
              <a:ea typeface="宋体" panose="02010600030101010101" pitchFamily="2" charset="-122"/>
              <a:sym typeface="+mn-ea"/>
            </a:endParaRPr>
          </a:p>
        </p:txBody>
      </p:sp>
      <p:grpSp>
        <p:nvGrpSpPr>
          <p:cNvPr id="14" name="组合 13"/>
          <p:cNvGrpSpPr/>
          <p:nvPr/>
        </p:nvGrpSpPr>
        <p:grpSpPr>
          <a:xfrm>
            <a:off x="0" y="0"/>
            <a:ext cx="12192000" cy="890270"/>
            <a:chOff x="0" y="0"/>
            <a:chExt cx="12192000" cy="890270"/>
          </a:xfrm>
        </p:grpSpPr>
        <p:sp>
          <p:nvSpPr>
            <p:cNvPr id="15" name="矩形 14"/>
            <p:cNvSpPr/>
            <p:nvPr/>
          </p:nvSpPr>
          <p:spPr>
            <a:xfrm>
              <a:off x="0" y="0"/>
              <a:ext cx="12192000" cy="890270"/>
            </a:xfrm>
            <a:prstGeom prst="rect">
              <a:avLst/>
            </a:prstGeom>
            <a:gradFill>
              <a:gsLst>
                <a:gs pos="59000">
                  <a:srgbClr val="FDC7E9"/>
                </a:gs>
                <a:gs pos="0">
                  <a:srgbClr val="7030A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275531" y="178117"/>
              <a:ext cx="3155534" cy="583565"/>
            </a:xfrm>
            <a:prstGeom prst="rect">
              <a:avLst/>
            </a:prstGeom>
            <a:noFill/>
          </p:spPr>
          <p:txBody>
            <a:bodyPr wrap="square">
              <a:spAutoFit/>
            </a:bodyPr>
            <a:lstStyle>
              <a:defPPr>
                <a:defRPr lang="zh-CN"/>
              </a:defPPr>
              <a:lvl1pPr>
                <a:defRPr sz="4400" spc="300">
                  <a:gradFill>
                    <a:gsLst>
                      <a:gs pos="0">
                        <a:schemeClr val="bg1"/>
                      </a:gs>
                      <a:gs pos="94000">
                        <a:srgbClr val="99CCFF"/>
                      </a:gs>
                    </a:gsLst>
                    <a:lin ang="5400000" scaled="1"/>
                  </a:gradFill>
                  <a:latin typeface="优设标题黑" panose="00000500000000000000" pitchFamily="2" charset="-122"/>
                  <a:ea typeface="优设标题黑" panose="00000500000000000000" pitchFamily="2" charset="-122"/>
                </a:defRPr>
              </a:lvl1pPr>
            </a:lstStyle>
            <a:p>
              <a:pPr algn="l"/>
              <a:r>
                <a:rPr lang="zh-CN" altLang="en-US" sz="3200" b="1" spc="0" dirty="0">
                  <a:solidFill>
                    <a:schemeClr val="bg1"/>
                  </a:solidFill>
                  <a:latin typeface="宋体" panose="02010600030101010101" pitchFamily="2" charset="-122"/>
                  <a:ea typeface="宋体" panose="02010600030101010101" pitchFamily="2" charset="-122"/>
                  <a:cs typeface="OPPOSans B" panose="00020600040101010101" pitchFamily="18" charset="-122"/>
                  <a:sym typeface="+mn-ea"/>
                </a:rPr>
                <a:t>分析规划</a:t>
              </a:r>
              <a:endParaRPr lang="zh-CN" altLang="en-US" sz="3200" b="1" spc="0" dirty="0">
                <a:solidFill>
                  <a:schemeClr val="bg1"/>
                </a:solidFill>
                <a:latin typeface="宋体" panose="02010600030101010101" pitchFamily="2" charset="-122"/>
                <a:ea typeface="宋体" panose="02010600030101010101" pitchFamily="2" charset="-122"/>
                <a:cs typeface="OPPOSans B" panose="00020600040101010101" pitchFamily="18" charset="-122"/>
              </a:endParaRPr>
            </a:p>
          </p:txBody>
        </p:sp>
      </p:grpSp>
      <p:sp>
        <p:nvSpPr>
          <p:cNvPr id="3" name="矩形: 圆角 2"/>
          <p:cNvSpPr/>
          <p:nvPr/>
        </p:nvSpPr>
        <p:spPr>
          <a:xfrm>
            <a:off x="708136" y="2053624"/>
            <a:ext cx="1554216"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对象模型构建</a:t>
            </a:r>
            <a:endParaRPr lang="zh-CN" altLang="en-US" sz="1600" dirty="0">
              <a:solidFill>
                <a:schemeClr val="tx1"/>
              </a:solidFill>
            </a:endParaRPr>
          </a:p>
        </p:txBody>
      </p:sp>
      <p:sp>
        <p:nvSpPr>
          <p:cNvPr id="12" name="矩形: 圆角 11"/>
          <p:cNvSpPr/>
          <p:nvPr/>
        </p:nvSpPr>
        <p:spPr>
          <a:xfrm>
            <a:off x="2464673" y="2053505"/>
            <a:ext cx="1615965"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基底设计</a:t>
            </a:r>
            <a:endParaRPr lang="zh-CN" altLang="en-US" sz="1600" dirty="0">
              <a:solidFill>
                <a:schemeClr val="tx1"/>
              </a:solidFill>
            </a:endParaRPr>
          </a:p>
        </p:txBody>
      </p:sp>
      <p:sp>
        <p:nvSpPr>
          <p:cNvPr id="13" name="矩形: 圆角 12"/>
          <p:cNvSpPr/>
          <p:nvPr/>
        </p:nvSpPr>
        <p:spPr>
          <a:xfrm>
            <a:off x="4278101" y="2053504"/>
            <a:ext cx="1615965"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3D</a:t>
            </a:r>
            <a:r>
              <a:rPr lang="zh-CN" altLang="en-US" sz="1600" dirty="0">
                <a:solidFill>
                  <a:schemeClr val="tx1"/>
                </a:solidFill>
              </a:rPr>
              <a:t>打印实体</a:t>
            </a:r>
            <a:endParaRPr lang="zh-CN" altLang="en-US" sz="1600" dirty="0">
              <a:solidFill>
                <a:schemeClr val="tx1"/>
              </a:solidFill>
            </a:endParaRPr>
          </a:p>
        </p:txBody>
      </p:sp>
      <p:sp>
        <p:nvSpPr>
          <p:cNvPr id="17" name="矩形: 圆角 16"/>
          <p:cNvSpPr/>
          <p:nvPr/>
        </p:nvSpPr>
        <p:spPr>
          <a:xfrm>
            <a:off x="3469299" y="2900473"/>
            <a:ext cx="1615965"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硬件组装</a:t>
            </a:r>
            <a:endParaRPr lang="zh-CN" altLang="en-US" sz="1600" dirty="0">
              <a:solidFill>
                <a:schemeClr val="tx1"/>
              </a:solidFill>
            </a:endParaRPr>
          </a:p>
        </p:txBody>
      </p:sp>
      <p:sp>
        <p:nvSpPr>
          <p:cNvPr id="18" name="矩形: 圆角 17"/>
          <p:cNvSpPr/>
          <p:nvPr/>
        </p:nvSpPr>
        <p:spPr>
          <a:xfrm>
            <a:off x="1516117" y="2900474"/>
            <a:ext cx="1615965" cy="4966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相机标定</a:t>
            </a:r>
            <a:r>
              <a:rPr lang="en-US" altLang="zh-CN" sz="1600" dirty="0">
                <a:solidFill>
                  <a:schemeClr val="tx1"/>
                </a:solidFill>
                <a:latin typeface="Times New Roman" panose="02020603050405020304" pitchFamily="18" charset="0"/>
                <a:cs typeface="Times New Roman" panose="02020603050405020304" pitchFamily="18" charset="0"/>
              </a:rPr>
              <a:t>TCB</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nvGrpSpPr>
          <p:cNvPr id="26" name="组合 25"/>
          <p:cNvGrpSpPr/>
          <p:nvPr/>
        </p:nvGrpSpPr>
        <p:grpSpPr>
          <a:xfrm>
            <a:off x="520261" y="1439853"/>
            <a:ext cx="5504793" cy="2174774"/>
            <a:chOff x="520261" y="1439853"/>
            <a:chExt cx="5504793" cy="2174774"/>
          </a:xfrm>
        </p:grpSpPr>
        <p:sp>
          <p:nvSpPr>
            <p:cNvPr id="5" name="矩形: 圆角 4"/>
            <p:cNvSpPr/>
            <p:nvPr/>
          </p:nvSpPr>
          <p:spPr>
            <a:xfrm>
              <a:off x="520261" y="1898705"/>
              <a:ext cx="5504793" cy="1715922"/>
            </a:xfrm>
            <a:prstGeom prst="roundRect">
              <a:avLst/>
            </a:prstGeom>
            <a:noFill/>
            <a:ln w="15875">
              <a:solidFill>
                <a:srgbClr val="956EB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6"/>
            <p:cNvSpPr/>
            <p:nvPr/>
          </p:nvSpPr>
          <p:spPr>
            <a:xfrm>
              <a:off x="2134419" y="1439853"/>
              <a:ext cx="2276475" cy="473710"/>
            </a:xfrm>
            <a:prstGeom prst="roundRect">
              <a:avLst/>
            </a:prstGeom>
            <a:solidFill>
              <a:srgbClr val="956EB2"/>
            </a:solidFill>
            <a:ln w="28575">
              <a:solidFill>
                <a:schemeClr val="bg1"/>
              </a:solid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2400" b="1" dirty="0">
                  <a:latin typeface="宋体" panose="02010600030101010101" pitchFamily="2" charset="-122"/>
                  <a:ea typeface="宋体" panose="02010600030101010101" pitchFamily="2" charset="-122"/>
                  <a:sym typeface="+mn-ea"/>
                </a:rPr>
                <a:t>Ⅰ.硬件准备</a:t>
              </a:r>
              <a:endParaRPr lang="zh-CN" sz="2400" b="1" dirty="0">
                <a:latin typeface="宋体" panose="02010600030101010101" pitchFamily="2" charset="-122"/>
                <a:ea typeface="宋体" panose="02010600030101010101" pitchFamily="2" charset="-122"/>
                <a:sym typeface="+mn-ea"/>
              </a:endParaRPr>
            </a:p>
          </p:txBody>
        </p:sp>
      </p:grpSp>
      <p:cxnSp>
        <p:nvCxnSpPr>
          <p:cNvPr id="8" name="直接箭头连接符 7"/>
          <p:cNvCxnSpPr>
            <a:stCxn id="3" idx="3"/>
            <a:endCxn id="12" idx="1"/>
          </p:cNvCxnSpPr>
          <p:nvPr/>
        </p:nvCxnSpPr>
        <p:spPr>
          <a:xfrm flipV="1">
            <a:off x="2262352" y="2301812"/>
            <a:ext cx="202321" cy="1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2" idx="3"/>
            <a:endCxn id="13" idx="1"/>
          </p:cNvCxnSpPr>
          <p:nvPr/>
        </p:nvCxnSpPr>
        <p:spPr>
          <a:xfrm flipV="1">
            <a:off x="4080638" y="2301811"/>
            <a:ext cx="19746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1"/>
            <a:endCxn id="18" idx="3"/>
          </p:cNvCxnSpPr>
          <p:nvPr/>
        </p:nvCxnSpPr>
        <p:spPr>
          <a:xfrm flipH="1">
            <a:off x="3132082" y="3148780"/>
            <a:ext cx="337217"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485279" y="3692536"/>
            <a:ext cx="5504793" cy="2174774"/>
            <a:chOff x="485279" y="3692536"/>
            <a:chExt cx="5504793" cy="2174774"/>
          </a:xfrm>
        </p:grpSpPr>
        <p:grpSp>
          <p:nvGrpSpPr>
            <p:cNvPr id="27" name="组合 26"/>
            <p:cNvGrpSpPr/>
            <p:nvPr/>
          </p:nvGrpSpPr>
          <p:grpSpPr>
            <a:xfrm>
              <a:off x="485279" y="3692536"/>
              <a:ext cx="5504793" cy="2174774"/>
              <a:chOff x="520261" y="1439853"/>
              <a:chExt cx="5504793" cy="2174774"/>
            </a:xfrm>
          </p:grpSpPr>
          <p:sp>
            <p:nvSpPr>
              <p:cNvPr id="28" name="矩形: 圆角 27"/>
              <p:cNvSpPr/>
              <p:nvPr/>
            </p:nvSpPr>
            <p:spPr>
              <a:xfrm>
                <a:off x="520261" y="1898705"/>
                <a:ext cx="5504793" cy="1715922"/>
              </a:xfrm>
              <a:prstGeom prst="roundRect">
                <a:avLst/>
              </a:prstGeom>
              <a:noFill/>
              <a:ln w="15875">
                <a:solidFill>
                  <a:srgbClr val="956EB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6"/>
              <p:cNvSpPr/>
              <p:nvPr/>
            </p:nvSpPr>
            <p:spPr>
              <a:xfrm>
                <a:off x="2134419" y="1439853"/>
                <a:ext cx="2276475" cy="473710"/>
              </a:xfrm>
              <a:prstGeom prst="roundRect">
                <a:avLst/>
              </a:prstGeom>
              <a:solidFill>
                <a:srgbClr val="956EB2"/>
              </a:solidFill>
              <a:ln w="28575">
                <a:solidFill>
                  <a:schemeClr val="bg1"/>
                </a:solid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2400" b="1" dirty="0">
                    <a:latin typeface="宋体" panose="02010600030101010101" pitchFamily="2" charset="-122"/>
                    <a:ea typeface="宋体" panose="02010600030101010101" pitchFamily="2" charset="-122"/>
                    <a:sym typeface="+mn-ea"/>
                  </a:rPr>
                  <a:t>Ⅱ.数据构建</a:t>
                </a:r>
                <a:endParaRPr lang="zh-CN" sz="2400" b="1" dirty="0">
                  <a:latin typeface="宋体" panose="02010600030101010101" pitchFamily="2" charset="-122"/>
                  <a:ea typeface="宋体" panose="02010600030101010101" pitchFamily="2" charset="-122"/>
                  <a:sym typeface="+mn-ea"/>
                </a:endParaRPr>
              </a:p>
            </p:txBody>
          </p:sp>
        </p:grpSp>
        <p:sp>
          <p:nvSpPr>
            <p:cNvPr id="30" name="矩形: 圆角 29"/>
            <p:cNvSpPr/>
            <p:nvPr/>
          </p:nvSpPr>
          <p:spPr>
            <a:xfrm>
              <a:off x="1076190" y="4348043"/>
              <a:ext cx="1554216"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tx1"/>
                  </a:solidFill>
                  <a:latin typeface="Times New Roman" panose="02020603050405020304" pitchFamily="18" charset="0"/>
                  <a:cs typeface="Times New Roman" panose="02020603050405020304" pitchFamily="18" charset="0"/>
                </a:rPr>
                <a:t>Rgbd</a:t>
              </a:r>
              <a:r>
                <a:rPr lang="zh-CN" altLang="en-US" sz="1600" dirty="0">
                  <a:solidFill>
                    <a:schemeClr val="tx1"/>
                  </a:solidFill>
                </a:rPr>
                <a:t>采集</a:t>
              </a:r>
              <a:endParaRPr lang="zh-CN" altLang="en-US" sz="1600" dirty="0">
                <a:solidFill>
                  <a:schemeClr val="tx1"/>
                </a:solidFill>
              </a:endParaRPr>
            </a:p>
          </p:txBody>
        </p:sp>
        <p:sp>
          <p:nvSpPr>
            <p:cNvPr id="31" name="矩形: 圆角 30"/>
            <p:cNvSpPr/>
            <p:nvPr/>
          </p:nvSpPr>
          <p:spPr>
            <a:xfrm>
              <a:off x="3706212" y="4349406"/>
              <a:ext cx="1554216"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原始图像数据</a:t>
              </a:r>
              <a:endParaRPr lang="zh-CN" altLang="en-US" sz="1600" dirty="0">
                <a:solidFill>
                  <a:schemeClr val="tx1"/>
                </a:solidFill>
              </a:endParaRPr>
            </a:p>
          </p:txBody>
        </p:sp>
        <p:sp>
          <p:nvSpPr>
            <p:cNvPr id="32" name="矩形: 圆角 31"/>
            <p:cNvSpPr/>
            <p:nvPr/>
          </p:nvSpPr>
          <p:spPr>
            <a:xfrm>
              <a:off x="1074875" y="5221063"/>
              <a:ext cx="1554216" cy="4966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标准数据集</a:t>
              </a:r>
              <a:endParaRPr lang="zh-CN" altLang="en-US" sz="1600" dirty="0">
                <a:solidFill>
                  <a:schemeClr val="tx1"/>
                </a:solidFill>
              </a:endParaRPr>
            </a:p>
          </p:txBody>
        </p:sp>
        <p:sp>
          <p:nvSpPr>
            <p:cNvPr id="33" name="矩形: 圆角 32"/>
            <p:cNvSpPr/>
            <p:nvPr/>
          </p:nvSpPr>
          <p:spPr>
            <a:xfrm>
              <a:off x="3706212" y="5221062"/>
              <a:ext cx="1554216"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人工打点标注</a:t>
              </a:r>
              <a:endParaRPr lang="zh-CN" altLang="en-US" sz="1600" dirty="0">
                <a:solidFill>
                  <a:schemeClr val="tx1"/>
                </a:solidFill>
              </a:endParaRPr>
            </a:p>
          </p:txBody>
        </p:sp>
        <p:cxnSp>
          <p:nvCxnSpPr>
            <p:cNvPr id="35" name="直接箭头连接符 34"/>
            <p:cNvCxnSpPr>
              <a:stCxn id="30" idx="3"/>
              <a:endCxn id="31" idx="1"/>
            </p:cNvCxnSpPr>
            <p:nvPr/>
          </p:nvCxnSpPr>
          <p:spPr>
            <a:xfrm>
              <a:off x="2630406" y="4596350"/>
              <a:ext cx="1075806" cy="1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1" idx="2"/>
              <a:endCxn id="33" idx="0"/>
            </p:cNvCxnSpPr>
            <p:nvPr/>
          </p:nvCxnSpPr>
          <p:spPr>
            <a:xfrm>
              <a:off x="4483320" y="4846019"/>
              <a:ext cx="0" cy="3750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3" idx="1"/>
              <a:endCxn id="32" idx="3"/>
            </p:cNvCxnSpPr>
            <p:nvPr/>
          </p:nvCxnSpPr>
          <p:spPr>
            <a:xfrm flipH="1">
              <a:off x="2629091" y="5469369"/>
              <a:ext cx="1077121"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6369170" y="1447987"/>
            <a:ext cx="5504793" cy="2174774"/>
            <a:chOff x="485279" y="3692536"/>
            <a:chExt cx="5504793" cy="2174774"/>
          </a:xfrm>
        </p:grpSpPr>
        <p:grpSp>
          <p:nvGrpSpPr>
            <p:cNvPr id="42" name="组合 41"/>
            <p:cNvGrpSpPr/>
            <p:nvPr/>
          </p:nvGrpSpPr>
          <p:grpSpPr>
            <a:xfrm>
              <a:off x="485279" y="3692536"/>
              <a:ext cx="5504793" cy="2174774"/>
              <a:chOff x="520261" y="1439853"/>
              <a:chExt cx="5504793" cy="2174774"/>
            </a:xfrm>
          </p:grpSpPr>
          <p:sp>
            <p:nvSpPr>
              <p:cNvPr id="50" name="矩形: 圆角 49"/>
              <p:cNvSpPr/>
              <p:nvPr/>
            </p:nvSpPr>
            <p:spPr>
              <a:xfrm>
                <a:off x="520261" y="1898705"/>
                <a:ext cx="5504793" cy="1715922"/>
              </a:xfrm>
              <a:prstGeom prst="roundRect">
                <a:avLst/>
              </a:prstGeom>
              <a:noFill/>
              <a:ln w="15875">
                <a:solidFill>
                  <a:srgbClr val="956EB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6"/>
              <p:cNvSpPr/>
              <p:nvPr/>
            </p:nvSpPr>
            <p:spPr>
              <a:xfrm>
                <a:off x="2134419" y="1439853"/>
                <a:ext cx="2276475" cy="473710"/>
              </a:xfrm>
              <a:prstGeom prst="roundRect">
                <a:avLst/>
              </a:prstGeom>
              <a:solidFill>
                <a:srgbClr val="956EB2"/>
              </a:solidFill>
              <a:ln w="28575">
                <a:solidFill>
                  <a:schemeClr val="bg1"/>
                </a:solid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2400" b="1" dirty="0">
                    <a:latin typeface="宋体" panose="02010600030101010101" pitchFamily="2" charset="-122"/>
                    <a:ea typeface="宋体" panose="02010600030101010101" pitchFamily="2" charset="-122"/>
                    <a:sym typeface="+mn-ea"/>
                  </a:rPr>
                  <a:t>Ⅲ.视觉模型</a:t>
                </a:r>
                <a:endParaRPr lang="zh-CN" sz="2400" b="1" dirty="0">
                  <a:latin typeface="宋体" panose="02010600030101010101" pitchFamily="2" charset="-122"/>
                  <a:ea typeface="宋体" panose="02010600030101010101" pitchFamily="2" charset="-122"/>
                  <a:sym typeface="+mn-ea"/>
                </a:endParaRPr>
              </a:p>
            </p:txBody>
          </p:sp>
        </p:grpSp>
        <p:sp>
          <p:nvSpPr>
            <p:cNvPr id="43" name="矩形: 圆角 42"/>
            <p:cNvSpPr/>
            <p:nvPr/>
          </p:nvSpPr>
          <p:spPr>
            <a:xfrm>
              <a:off x="1076190" y="4348043"/>
              <a:ext cx="1554216"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tx1"/>
                  </a:solidFill>
                  <a:latin typeface="Times New Roman" panose="02020603050405020304" pitchFamily="18" charset="0"/>
                  <a:cs typeface="Times New Roman" panose="02020603050405020304" pitchFamily="18" charset="0"/>
                </a:rPr>
                <a:t>Unet</a:t>
              </a:r>
              <a:r>
                <a:rPr lang="zh-CN" altLang="en-US" sz="1600" dirty="0">
                  <a:solidFill>
                    <a:schemeClr val="tx1"/>
                  </a:solidFill>
                </a:rPr>
                <a:t>网络架构</a:t>
              </a:r>
              <a:endParaRPr lang="zh-CN" altLang="en-US" sz="1600" dirty="0">
                <a:solidFill>
                  <a:schemeClr val="tx1"/>
                </a:solidFill>
              </a:endParaRPr>
            </a:p>
          </p:txBody>
        </p:sp>
        <p:sp>
          <p:nvSpPr>
            <p:cNvPr id="44" name="矩形: 圆角 43"/>
            <p:cNvSpPr/>
            <p:nvPr/>
          </p:nvSpPr>
          <p:spPr>
            <a:xfrm>
              <a:off x="3706212" y="4349406"/>
              <a:ext cx="1554216"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模型训练</a:t>
              </a:r>
              <a:endParaRPr lang="zh-CN" altLang="en-US" sz="1600" dirty="0">
                <a:solidFill>
                  <a:schemeClr val="tx1"/>
                </a:solidFill>
              </a:endParaRPr>
            </a:p>
          </p:txBody>
        </p:sp>
        <p:sp>
          <p:nvSpPr>
            <p:cNvPr id="45" name="矩形: 圆角 44"/>
            <p:cNvSpPr/>
            <p:nvPr/>
          </p:nvSpPr>
          <p:spPr>
            <a:xfrm>
              <a:off x="1074875" y="5221063"/>
              <a:ext cx="1554216" cy="4966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杆像素坐标</a:t>
              </a:r>
              <a:endParaRPr lang="zh-CN" altLang="en-US" sz="1600" dirty="0">
                <a:solidFill>
                  <a:schemeClr val="tx1"/>
                </a:solidFill>
              </a:endParaRPr>
            </a:p>
          </p:txBody>
        </p:sp>
        <p:sp>
          <p:nvSpPr>
            <p:cNvPr id="46" name="矩形: 圆角 45"/>
            <p:cNvSpPr/>
            <p:nvPr/>
          </p:nvSpPr>
          <p:spPr>
            <a:xfrm>
              <a:off x="3706212" y="5221062"/>
              <a:ext cx="1554216"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验证与推理</a:t>
              </a:r>
              <a:endParaRPr lang="zh-CN" altLang="en-US" sz="1600" dirty="0">
                <a:solidFill>
                  <a:schemeClr val="tx1"/>
                </a:solidFill>
              </a:endParaRPr>
            </a:p>
          </p:txBody>
        </p:sp>
        <p:cxnSp>
          <p:nvCxnSpPr>
            <p:cNvPr id="47" name="直接箭头连接符 46"/>
            <p:cNvCxnSpPr>
              <a:stCxn id="43" idx="3"/>
              <a:endCxn id="44" idx="1"/>
            </p:cNvCxnSpPr>
            <p:nvPr/>
          </p:nvCxnSpPr>
          <p:spPr>
            <a:xfrm>
              <a:off x="2630406" y="4596350"/>
              <a:ext cx="1075806" cy="1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44" idx="2"/>
              <a:endCxn id="46" idx="0"/>
            </p:cNvCxnSpPr>
            <p:nvPr/>
          </p:nvCxnSpPr>
          <p:spPr>
            <a:xfrm>
              <a:off x="4483320" y="4846019"/>
              <a:ext cx="0" cy="3750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6" idx="1"/>
              <a:endCxn id="45" idx="3"/>
            </p:cNvCxnSpPr>
            <p:nvPr/>
          </p:nvCxnSpPr>
          <p:spPr>
            <a:xfrm flipH="1">
              <a:off x="2629091" y="5469369"/>
              <a:ext cx="1077121"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6299145" y="3695799"/>
            <a:ext cx="5504793" cy="2174774"/>
            <a:chOff x="520261" y="1439853"/>
            <a:chExt cx="5504793" cy="2174774"/>
          </a:xfrm>
        </p:grpSpPr>
        <p:sp>
          <p:nvSpPr>
            <p:cNvPr id="61" name="矩形: 圆角 60"/>
            <p:cNvSpPr/>
            <p:nvPr/>
          </p:nvSpPr>
          <p:spPr>
            <a:xfrm>
              <a:off x="520261" y="1898705"/>
              <a:ext cx="5504793" cy="1715922"/>
            </a:xfrm>
            <a:prstGeom prst="roundRect">
              <a:avLst/>
            </a:prstGeom>
            <a:noFill/>
            <a:ln w="15875">
              <a:solidFill>
                <a:srgbClr val="956EB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
            <p:cNvSpPr/>
            <p:nvPr/>
          </p:nvSpPr>
          <p:spPr>
            <a:xfrm>
              <a:off x="2134419" y="1439853"/>
              <a:ext cx="2276475" cy="473710"/>
            </a:xfrm>
            <a:prstGeom prst="roundRect">
              <a:avLst/>
            </a:prstGeom>
            <a:solidFill>
              <a:srgbClr val="956EB2"/>
            </a:solidFill>
            <a:ln w="28575">
              <a:solidFill>
                <a:schemeClr val="bg1"/>
              </a:solid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2400" b="1" dirty="0">
                  <a:latin typeface="宋体" panose="02010600030101010101" pitchFamily="2" charset="-122"/>
                  <a:ea typeface="宋体" panose="02010600030101010101" pitchFamily="2" charset="-122"/>
                  <a:sym typeface="+mn-ea"/>
                </a:rPr>
                <a:t>Ⅳ.3D核心算法</a:t>
              </a:r>
              <a:endParaRPr lang="zh-CN" sz="2400" b="1" dirty="0">
                <a:latin typeface="宋体" panose="02010600030101010101" pitchFamily="2" charset="-122"/>
                <a:ea typeface="宋体" panose="02010600030101010101" pitchFamily="2" charset="-122"/>
                <a:sym typeface="+mn-ea"/>
              </a:endParaRPr>
            </a:p>
          </p:txBody>
        </p:sp>
      </p:grpSp>
      <p:sp>
        <p:nvSpPr>
          <p:cNvPr id="63" name="矩形: 圆角 62"/>
          <p:cNvSpPr/>
          <p:nvPr/>
        </p:nvSpPr>
        <p:spPr>
          <a:xfrm>
            <a:off x="6429112" y="4348043"/>
            <a:ext cx="1554216" cy="49661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深度信息融合</a:t>
            </a:r>
            <a:endParaRPr lang="zh-CN" altLang="en-US" sz="1600" dirty="0">
              <a:solidFill>
                <a:schemeClr val="tx1"/>
              </a:solidFill>
            </a:endParaRPr>
          </a:p>
        </p:txBody>
      </p:sp>
      <p:sp>
        <p:nvSpPr>
          <p:cNvPr id="64" name="矩形: 圆角 63"/>
          <p:cNvSpPr/>
          <p:nvPr/>
        </p:nvSpPr>
        <p:spPr>
          <a:xfrm>
            <a:off x="8185649" y="4347924"/>
            <a:ext cx="1615965"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生成空间点云</a:t>
            </a:r>
            <a:endParaRPr lang="zh-CN" altLang="en-US" sz="1600" dirty="0">
              <a:solidFill>
                <a:schemeClr val="tx1"/>
              </a:solidFill>
            </a:endParaRPr>
          </a:p>
        </p:txBody>
      </p:sp>
      <p:sp>
        <p:nvSpPr>
          <p:cNvPr id="65" name="矩形: 圆角 64"/>
          <p:cNvSpPr/>
          <p:nvPr/>
        </p:nvSpPr>
        <p:spPr>
          <a:xfrm>
            <a:off x="9999077" y="4347923"/>
            <a:ext cx="1615965"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DBSCAN</a:t>
            </a:r>
            <a:r>
              <a:rPr lang="zh-CN" altLang="en-US" sz="1600" dirty="0">
                <a:solidFill>
                  <a:schemeClr val="tx1"/>
                </a:solidFill>
              </a:rPr>
              <a:t>聚类</a:t>
            </a:r>
            <a:endParaRPr lang="zh-CN" altLang="en-US" sz="1600" dirty="0">
              <a:solidFill>
                <a:schemeClr val="tx1"/>
              </a:solidFill>
            </a:endParaRPr>
          </a:p>
        </p:txBody>
      </p:sp>
      <p:sp>
        <p:nvSpPr>
          <p:cNvPr id="66" name="矩形: 圆角 65"/>
          <p:cNvSpPr/>
          <p:nvPr/>
        </p:nvSpPr>
        <p:spPr>
          <a:xfrm>
            <a:off x="9190275" y="5194892"/>
            <a:ext cx="1615965"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PCA</a:t>
            </a:r>
            <a:r>
              <a:rPr lang="zh-CN" altLang="en-US" sz="1600" dirty="0">
                <a:solidFill>
                  <a:schemeClr val="tx1"/>
                </a:solidFill>
              </a:rPr>
              <a:t>轴线拟合</a:t>
            </a:r>
            <a:endParaRPr lang="zh-CN" altLang="en-US" sz="1600" dirty="0">
              <a:solidFill>
                <a:schemeClr val="tx1"/>
              </a:solidFill>
            </a:endParaRPr>
          </a:p>
        </p:txBody>
      </p:sp>
      <p:sp>
        <p:nvSpPr>
          <p:cNvPr id="67" name="矩形: 圆角 66"/>
          <p:cNvSpPr/>
          <p:nvPr/>
        </p:nvSpPr>
        <p:spPr>
          <a:xfrm>
            <a:off x="7237093" y="5194893"/>
            <a:ext cx="1615965" cy="4966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拟合螺旋曲线</a:t>
            </a:r>
            <a:endParaRPr lang="zh-CN" altLang="en-US" sz="1600" dirty="0">
              <a:solidFill>
                <a:schemeClr val="tx1"/>
              </a:solidFill>
            </a:endParaRPr>
          </a:p>
        </p:txBody>
      </p:sp>
      <p:cxnSp>
        <p:nvCxnSpPr>
          <p:cNvPr id="68" name="直接箭头连接符 67"/>
          <p:cNvCxnSpPr>
            <a:stCxn id="63" idx="3"/>
            <a:endCxn id="64" idx="1"/>
          </p:cNvCxnSpPr>
          <p:nvPr/>
        </p:nvCxnSpPr>
        <p:spPr>
          <a:xfrm flipV="1">
            <a:off x="7983328" y="4596231"/>
            <a:ext cx="202321" cy="1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4" idx="3"/>
            <a:endCxn id="65" idx="1"/>
          </p:cNvCxnSpPr>
          <p:nvPr/>
        </p:nvCxnSpPr>
        <p:spPr>
          <a:xfrm flipV="1">
            <a:off x="9801614" y="4596230"/>
            <a:ext cx="19746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6" idx="1"/>
            <a:endCxn id="67" idx="3"/>
          </p:cNvCxnSpPr>
          <p:nvPr/>
        </p:nvCxnSpPr>
        <p:spPr>
          <a:xfrm flipH="1">
            <a:off x="8853058" y="5443199"/>
            <a:ext cx="33721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7413888" y="3469951"/>
            <a:ext cx="394138" cy="8781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a:off x="1906933" y="6062115"/>
            <a:ext cx="8368537" cy="695567"/>
            <a:chOff x="996180" y="6092717"/>
            <a:chExt cx="8368537" cy="695567"/>
          </a:xfrm>
        </p:grpSpPr>
        <p:sp>
          <p:nvSpPr>
            <p:cNvPr id="89" name="圆角矩形 6"/>
            <p:cNvSpPr/>
            <p:nvPr/>
          </p:nvSpPr>
          <p:spPr>
            <a:xfrm>
              <a:off x="996180" y="6196864"/>
              <a:ext cx="2276475" cy="473710"/>
            </a:xfrm>
            <a:prstGeom prst="roundRect">
              <a:avLst/>
            </a:prstGeom>
            <a:solidFill>
              <a:srgbClr val="956EB2"/>
            </a:solidFill>
            <a:ln w="28575">
              <a:solidFill>
                <a:schemeClr val="bg1"/>
              </a:solid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2400" b="1" dirty="0">
                  <a:latin typeface="宋体" panose="02010600030101010101" pitchFamily="2" charset="-122"/>
                  <a:ea typeface="宋体" panose="02010600030101010101" pitchFamily="2" charset="-122"/>
                  <a:sym typeface="+mn-ea"/>
                </a:rPr>
                <a:t>Ⅴ.机械臂执行</a:t>
              </a:r>
              <a:endParaRPr lang="zh-CN" sz="2400" b="1" dirty="0">
                <a:latin typeface="宋体" panose="02010600030101010101" pitchFamily="2" charset="-122"/>
                <a:ea typeface="宋体" panose="02010600030101010101" pitchFamily="2" charset="-122"/>
                <a:sym typeface="+mn-ea"/>
              </a:endParaRPr>
            </a:p>
          </p:txBody>
        </p:sp>
        <p:sp>
          <p:nvSpPr>
            <p:cNvPr id="90" name="矩形: 圆角 89"/>
            <p:cNvSpPr/>
            <p:nvPr/>
          </p:nvSpPr>
          <p:spPr>
            <a:xfrm>
              <a:off x="3407222" y="6195070"/>
              <a:ext cx="1554216"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调用</a:t>
              </a:r>
              <a:r>
                <a:rPr lang="en-US" altLang="zh-CN" sz="1600" dirty="0" err="1">
                  <a:solidFill>
                    <a:schemeClr val="tx1"/>
                  </a:solidFill>
                  <a:latin typeface="Times New Roman" panose="02020603050405020304" pitchFamily="18" charset="0"/>
                  <a:cs typeface="Times New Roman" panose="02020603050405020304" pitchFamily="18" charset="0"/>
                </a:rPr>
                <a:t>flexiv_rdk</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2" name="矩形: 圆角 91"/>
            <p:cNvSpPr/>
            <p:nvPr/>
          </p:nvSpPr>
          <p:spPr>
            <a:xfrm>
              <a:off x="5446393" y="6195069"/>
              <a:ext cx="1554216" cy="496613"/>
            </a:xfrm>
            <a:prstGeom prst="roundRect">
              <a:avLst/>
            </a:prstGeom>
            <a:solidFill>
              <a:srgbClr val="E0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下发运动指令</a:t>
              </a:r>
              <a:endParaRPr lang="zh-CN" altLang="en-US" sz="1600" dirty="0">
                <a:solidFill>
                  <a:schemeClr val="tx1"/>
                </a:solidFill>
              </a:endParaRPr>
            </a:p>
          </p:txBody>
        </p:sp>
        <p:sp>
          <p:nvSpPr>
            <p:cNvPr id="93" name="矩形: 圆角 92"/>
            <p:cNvSpPr/>
            <p:nvPr/>
          </p:nvSpPr>
          <p:spPr>
            <a:xfrm>
              <a:off x="7636059" y="6195068"/>
              <a:ext cx="1554216" cy="4966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实物操作完成</a:t>
              </a:r>
              <a:endParaRPr lang="zh-CN" altLang="en-US" sz="1600" dirty="0">
                <a:solidFill>
                  <a:schemeClr val="tx1"/>
                </a:solidFill>
              </a:endParaRPr>
            </a:p>
          </p:txBody>
        </p:sp>
        <p:cxnSp>
          <p:nvCxnSpPr>
            <p:cNvPr id="95" name="直接箭头连接符 94"/>
            <p:cNvCxnSpPr>
              <a:stCxn id="90" idx="3"/>
              <a:endCxn id="92" idx="1"/>
            </p:cNvCxnSpPr>
            <p:nvPr/>
          </p:nvCxnSpPr>
          <p:spPr>
            <a:xfrm flipV="1">
              <a:off x="4961438" y="6443376"/>
              <a:ext cx="4849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92" idx="3"/>
              <a:endCxn id="93" idx="1"/>
            </p:cNvCxnSpPr>
            <p:nvPr/>
          </p:nvCxnSpPr>
          <p:spPr>
            <a:xfrm flipV="1">
              <a:off x="7000609" y="6443375"/>
              <a:ext cx="63545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8" name="矩形: 圆角 97"/>
            <p:cNvSpPr/>
            <p:nvPr/>
          </p:nvSpPr>
          <p:spPr>
            <a:xfrm>
              <a:off x="3132082" y="6092717"/>
              <a:ext cx="6232635" cy="695567"/>
            </a:xfrm>
            <a:prstGeom prst="roundRect">
              <a:avLst/>
            </a:prstGeom>
            <a:noFill/>
            <a:ln w="15875">
              <a:solidFill>
                <a:srgbClr val="956EB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 name="直接箭头连接符 1"/>
          <p:cNvCxnSpPr>
            <a:stCxn id="18" idx="2"/>
            <a:endCxn id="18" idx="2"/>
          </p:cNvCxnSpPr>
          <p:nvPr/>
        </p:nvCxnSpPr>
        <p:spPr>
          <a:xfrm>
            <a:off x="2324100" y="3397250"/>
            <a:ext cx="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 name="曲线连接符 3"/>
          <p:cNvCxnSpPr>
            <a:endCxn id="63" idx="0"/>
          </p:cNvCxnSpPr>
          <p:nvPr/>
        </p:nvCxnSpPr>
        <p:spPr>
          <a:xfrm>
            <a:off x="2318385" y="3397250"/>
            <a:ext cx="4888230" cy="950595"/>
          </a:xfrm>
          <a:prstGeom prst="curved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9" name="曲线连接符 8"/>
          <p:cNvCxnSpPr>
            <a:stCxn id="32" idx="2"/>
            <a:endCxn id="63" idx="2"/>
          </p:cNvCxnSpPr>
          <p:nvPr/>
        </p:nvCxnSpPr>
        <p:spPr>
          <a:xfrm rot="5400000" flipH="1" flipV="1">
            <a:off x="4093210" y="2603500"/>
            <a:ext cx="873125" cy="5354320"/>
          </a:xfrm>
          <a:prstGeom prst="curvedConnector3">
            <a:avLst>
              <a:gd name="adj1" fmla="val -27236"/>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曲线连接符 9"/>
          <p:cNvCxnSpPr>
            <a:stCxn id="67" idx="2"/>
            <a:endCxn id="92" idx="0"/>
          </p:cNvCxnSpPr>
          <p:nvPr/>
        </p:nvCxnSpPr>
        <p:spPr>
          <a:xfrm rot="5400000">
            <a:off x="7353300" y="5472430"/>
            <a:ext cx="473075" cy="910590"/>
          </a:xfrm>
          <a:prstGeom prst="curved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sp>
        <p:nvSpPr>
          <p:cNvPr id="24" name="直角上箭头 23"/>
          <p:cNvSpPr/>
          <p:nvPr/>
        </p:nvSpPr>
        <p:spPr>
          <a:xfrm rot="16200000" flipH="1">
            <a:off x="5015865" y="2620010"/>
            <a:ext cx="648335" cy="509905"/>
          </a:xfrm>
          <a:prstGeom prst="bentUpArrow">
            <a:avLst>
              <a:gd name="adj1" fmla="val 9090"/>
              <a:gd name="adj2" fmla="val 10958"/>
              <a:gd name="adj3" fmla="val 22789"/>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直角上箭头 33"/>
          <p:cNvSpPr/>
          <p:nvPr/>
        </p:nvSpPr>
        <p:spPr>
          <a:xfrm rot="16200000" flipH="1">
            <a:off x="10737215" y="4915535"/>
            <a:ext cx="648335" cy="509905"/>
          </a:xfrm>
          <a:prstGeom prst="bentUpArrow">
            <a:avLst>
              <a:gd name="adj1" fmla="val 9090"/>
              <a:gd name="adj2" fmla="val 10958"/>
              <a:gd name="adj3" fmla="val 22789"/>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4049881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TEXT_LAYER_COUNT" val="1"/>
  <p:tag name="KSO_WM_TEMPLATE_CATEGORY" val="custom"/>
  <p:tag name="KSO_WM_TEMPLATE_INDEX" val="4049881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40498811"/>
  <p:tag name="KSO_WM_TEMPLATE_THUMBS_INDEX" val="1、9"/>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4049881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TEXT_LAYER_COUNT" val="1"/>
  <p:tag name="KSO_WM_TEMPLATE_CATEGORY" val="custom"/>
  <p:tag name="KSO_WM_TEMPLATE_INDEX" val="4049881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4.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40498811"/>
  <p:tag name="KSO_WM_TEMPLATE_THUMBS_INDEX" val="1、9"/>
</p:tagLst>
</file>

<file path=ppt/tags/tag35.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36.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37.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38.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39.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40.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41.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42.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43.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44.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45.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46.xml><?xml version="1.0" encoding="utf-8"?>
<p:tagLst xmlns:p="http://schemas.openxmlformats.org/presentationml/2006/main">
  <p:tag name="KSO_WM_DIAGRAM_VIRTUALLY_FRAME" val="{&quot;height&quot;:198.99566929133857,&quot;left&quot;:318.7585039370079,&quot;top&quot;:260.36102362204724,&quot;width&quot;:541.0791338582678}"/>
</p:tagLst>
</file>

<file path=ppt/tags/tag4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451_1*n_h_a*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413.7499969482422,&quot;left&quot;:49.7,&quot;top&quot;:102.20000305175782,&quot;width&quot;:879.6371653543307}"/>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4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451_1*n_h_a*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413.7499969482422,&quot;left&quot;:49.7,&quot;top&quot;:102.20000305175782,&quot;width&quot;:864.6}"/>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1451_1*n_h_i*1_2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413.7499969482422,&quot;left&quot;:32.4,&quot;top&quot;:102.20000305175782,&quot;width&quot;:927.65}"/>
  <p:tag name="KSO_WM_DIAGRAM_COLOR_MATCH_VALUE" val="{&quot;shape&quot;:{&quot;fill&quot;:{&quot;type&quot;:0},&quot;glow&quot;:{&quot;colorType&quot;:0},&quot;line&quot;:{&quot;gradient&quot;:[{&quot;brightness&quot;:0.800000011920929,&quot;colorType&quot;:1,&quot;foreColorIndex&quot;:5,&quot;pos&quot;:0.33000001311302185,&quot;transparency&quot;:1},{&quot;brightness&quot;:0,&quot;colorType&quot;:1,&quot;foreColorIndex&quot;:5,&quot;pos&quot;: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451_1*n_h_i*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413.7499969482422,&quot;left&quot;:32.4,&quot;top&quot;:102.20000305175782,&quot;width&quot;:927.65}"/>
  <p:tag name="KSO_WM_DIAGRAM_COLOR_MATCH_VALUE" val="{&quot;shape&quot;:{&quot;fill&quot;:{&quot;gradient&quot;:[{&quot;brightness&quot;:0.4000000059604645,&quot;colorType&quot;:1,&quot;foreColorIndex&quot;:5,&quot;pos&quot;:0.18000000715255737,&quot;transparency&quot;:1},{&quot;brightness&quot;:0.20000000298023224,&quot;colorType&quot;:1,&quot;foreColorIndex&quot;:5,&quot;pos&quot;:1,&quot;transparency&quot;:0.64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451_1*n_h_a*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413.7499969482422,&quot;left&quot;:32.4,&quot;top&quot;:102.20000305175782,&quot;width&quot;:927.65}"/>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51_1*n_h_h_i*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413.7499969482422,&quot;left&quot;:32.4,&quot;top&quot;:102.20000305175782,&quot;width&quot;:927.6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51_1*n_h_h_i*1_2_1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413.7499969482422,&quot;left&quot;:32.4,&quot;top&quot;:102.20000305175782,&quot;width&quot;:927.6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5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31451_1*n_h_h_a*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413.7499969482422,&quot;left&quot;:32.4,&quot;top&quot;:102.20000305175782,&quot;width&quot;:927.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5.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51_1*n_h_h_f*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TEXT_TYPE" val="1"/>
  <p:tag name="KSO_WM_DIAGRAM_MAX_ITEMCNT" val="4"/>
  <p:tag name="KSO_WM_DIAGRAM_MIN_ITEMCNT" val="2"/>
  <p:tag name="KSO_WM_DIAGRAM_VIRTUALLY_FRAME" val="{&quot;height&quot;:413.7499969482422,&quot;left&quot;:32.4,&quot;top&quot;:102.20000305175782,&quot;width&quot;:927.6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1_1*n_h_h_i*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413.7499969482422,&quot;left&quot;:32.4,&quot;top&quot;:102.20000305175782,&quot;width&quot;:927.6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1_1*n_h_h_i*1_2_2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413.7499969482422,&quot;left&quot;:32.4,&quot;top&quot;:102.20000305175782,&quot;width&quot;:927.6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5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231451_1*n_h_h_a*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413.7499969482422,&quot;left&quot;:32.4,&quot;top&quot;:102.20000305175782,&quot;width&quot;:927.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9.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1451_1*n_h_h_f*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UNIT_TEXT_TYPE" val="1"/>
  <p:tag name="KSO_WM_DIAGRAM_MAX_ITEMCNT" val="4"/>
  <p:tag name="KSO_WM_DIAGRAM_MIN_ITEMCNT" val="2"/>
  <p:tag name="KSO_WM_DIAGRAM_VIRTUALLY_FRAME" val="{&quot;height&quot;:413.7499969482422,&quot;left&quot;:32.4,&quot;top&quot;:102.20000305175782,&quot;width&quot;:927.6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60.xml><?xml version="1.0" encoding="utf-8"?>
<p:tagLst xmlns:p="http://schemas.openxmlformats.org/presentationml/2006/main">
  <p:tag name="KSO_WM_SLIDE_ITEM_CNT" val="4"/>
</p:tagLst>
</file>

<file path=ppt/tags/tag61.xml><?xml version="1.0" encoding="utf-8"?>
<p:tagLst xmlns:p="http://schemas.openxmlformats.org/presentationml/2006/main">
  <p:tag name="KSO_WM_DIAGRAM_VIRTUALLY_FRAME" val="{&quot;height&quot;:57.95,&quot;left&quot;:174.9,&quot;top&quot;:1.35,&quot;width&quot;:631.55}"/>
</p:tagLst>
</file>

<file path=ppt/tags/tag62.xml><?xml version="1.0" encoding="utf-8"?>
<p:tagLst xmlns:p="http://schemas.openxmlformats.org/presentationml/2006/main">
  <p:tag name="KSO_WM_DIAGRAM_VIRTUALLY_FRAME" val="{&quot;height&quot;:57.95,&quot;left&quot;:174.9,&quot;top&quot;:1.35,&quot;width&quot;:631.55}"/>
</p:tagLst>
</file>

<file path=ppt/tags/tag63.xml><?xml version="1.0" encoding="utf-8"?>
<p:tagLst xmlns:p="http://schemas.openxmlformats.org/presentationml/2006/main">
  <p:tag name="KSO_WM_DIAGRAM_VIRTUALLY_FRAME" val="{&quot;height&quot;:57.95,&quot;left&quot;:174.9,&quot;top&quot;:1.35,&quot;width&quot;:631.55}"/>
</p:tagLst>
</file>

<file path=ppt/tags/tag64.xml><?xml version="1.0" encoding="utf-8"?>
<p:tagLst xmlns:p="http://schemas.openxmlformats.org/presentationml/2006/main">
  <p:tag name="KSO_WM_DIAGRAM_VIRTUALLY_FRAME" val="{&quot;height&quot;:57.95,&quot;left&quot;:174.9,&quot;top&quot;:1.35,&quot;width&quot;:631.55}"/>
</p:tagLst>
</file>

<file path=ppt/tags/tag65.xml><?xml version="1.0" encoding="utf-8"?>
<p:tagLst xmlns:p="http://schemas.openxmlformats.org/presentationml/2006/main">
  <p:tag name="KSO_WM_DIAGRAM_VIRTUALLY_FRAME" val="{&quot;height&quot;:57.95,&quot;left&quot;:174.9,&quot;top&quot;:1.35,&quot;width&quot;:631.55}"/>
</p:tagLst>
</file>

<file path=ppt/tags/tag66.xml><?xml version="1.0" encoding="utf-8"?>
<p:tagLst xmlns:p="http://schemas.openxmlformats.org/presentationml/2006/main">
  <p:tag name="KSO_WM_DIAGRAM_VIRTUALLY_FRAME" val="{&quot;height&quot;:57.95,&quot;left&quot;:174.9,&quot;top&quot;:1.35,&quot;width&quot;:631.55}"/>
</p:tagLst>
</file>

<file path=ppt/tags/tag67.xml><?xml version="1.0" encoding="utf-8"?>
<p:tagLst xmlns:p="http://schemas.openxmlformats.org/presentationml/2006/main">
  <p:tag name="KSO_WM_DIAGRAM_VIRTUALLY_FRAME" val="{&quot;height&quot;:57.95,&quot;left&quot;:174.9,&quot;top&quot;:1.35,&quot;width&quot;:631.55}"/>
</p:tagLst>
</file>

<file path=ppt/tags/tag68.xml><?xml version="1.0" encoding="utf-8"?>
<p:tagLst xmlns:p="http://schemas.openxmlformats.org/presentationml/2006/main">
  <p:tag name="KSO_WM_DIAGRAM_VIRTUALLY_FRAME" val="{&quot;height&quot;:57.95,&quot;left&quot;:174.9,&quot;top&quot;:1.35,&quot;width&quot;:631.55}"/>
</p:tagLst>
</file>

<file path=ppt/tags/tag69.xml><?xml version="1.0" encoding="utf-8"?>
<p:tagLst xmlns:p="http://schemas.openxmlformats.org/presentationml/2006/main">
  <p:tag name="KSO_WM_DIAGRAM_VIRTUALLY_FRAME" val="{&quot;height&quot;:57.95,&quot;left&quot;:174.9,&quot;top&quot;:1.35,&quot;width&quot;:631.5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1451_1*n_h_i*1_2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460.05,&quot;left&quot;:32.4,&quot;top&quot;:55.9,&quot;width&quot;:927.65}"/>
  <p:tag name="KSO_WM_DIAGRAM_COLOR_MATCH_VALUE" val="{&quot;shape&quot;:{&quot;fill&quot;:{&quot;type&quot;:0},&quot;glow&quot;:{&quot;colorType&quot;:0},&quot;line&quot;:{&quot;gradient&quot;:[{&quot;brightness&quot;:0.800000011920929,&quot;colorType&quot;:1,&quot;foreColorIndex&quot;:5,&quot;pos&quot;:0.33000001311302185,&quot;transparency&quot;:1},{&quot;brightness&quot;:0,&quot;colorType&quot;:1,&quot;foreColorIndex&quot;:5,&quot;pos&quot;: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51_1*n_h_h_i*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460.05,&quot;left&quot;:32.4,&quot;top&quot;:55.9,&quot;width&quot;:927.6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51_1*n_h_h_i*1_2_1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460.05,&quot;left&quot;:32.4,&quot;top&quot;:55.9,&quot;width&quot;:927.6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31451_1*n_h_h_a*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460.05,&quot;left&quot;:32.4,&quot;top&quot;:55.9,&quot;width&quot;:927.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74.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51_1*n_h_h_f*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TEXT_TYPE" val="1"/>
  <p:tag name="KSO_WM_DIAGRAM_MAX_ITEMCNT" val="4"/>
  <p:tag name="KSO_WM_DIAGRAM_MIN_ITEMCNT" val="2"/>
  <p:tag name="KSO_WM_DIAGRAM_VIRTUALLY_FRAME" val="{&quot;height&quot;:460.05,&quot;left&quot;:32.4,&quot;top&quot;:55.9,&quot;width&quot;:927.6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1_1*n_h_h_i*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460.05,&quot;left&quot;:32.4,&quot;top&quot;:55.9,&quot;width&quot;:927.6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1_1*n_h_h_i*1_2_2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460.05,&quot;left&quot;:32.4,&quot;top&quot;:55.9,&quot;width&quot;:927.6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231451_1*n_h_h_a*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460.05,&quot;left&quot;:32.4,&quot;top&quot;:55.9,&quot;width&quot;:927.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78.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1451_1*n_h_h_f*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UNIT_TEXT_TYPE" val="1"/>
  <p:tag name="KSO_WM_DIAGRAM_MAX_ITEMCNT" val="4"/>
  <p:tag name="KSO_WM_DIAGRAM_MIN_ITEMCNT" val="2"/>
  <p:tag name="KSO_WM_DIAGRAM_VIRTUALLY_FRAME" val="{&quot;height&quot;:460.05,&quot;left&quot;:32.4,&quot;top&quot;:55.9,&quot;width&quot;:927.6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1451_1*n_h_i*1_2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480.8447267789846,&quot;left&quot;:5.3,&quot;top&quot;:53.05527322101543,&quot;width&quot;:954.75}"/>
  <p:tag name="KSO_WM_DIAGRAM_COLOR_MATCH_VALUE" val="{&quot;shape&quot;:{&quot;fill&quot;:{&quot;type&quot;:0},&quot;glow&quot;:{&quot;colorType&quot;:0},&quot;line&quot;:{&quot;gradient&quot;:[{&quot;brightness&quot;:0.800000011920929,&quot;colorType&quot;:1,&quot;foreColorIndex&quot;:5,&quot;pos&quot;:0.33000001311302185,&quot;transparency&quot;:1},{&quot;brightness&quot;:0,&quot;colorType&quot;:1,&quot;foreColorIndex&quot;:5,&quot;pos&quot;: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51_1*n_h_h_i*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480.8447267789846,&quot;left&quot;:5.3,&quot;top&quot;:53.05527322101543,&quot;width&quot;:954.7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51_1*n_h_h_i*1_2_1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480.8447267789846,&quot;left&quot;:5.3,&quot;top&quot;:53.05527322101543,&quot;width&quot;:954.7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8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31451_1*n_h_h_a*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480.8447267789846,&quot;left&quot;:5.3,&quot;top&quot;:53.05527322101543,&quot;width&quot;:954.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83.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51_1*n_h_h_f*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TEXT_TYPE" val="1"/>
  <p:tag name="KSO_WM_DIAGRAM_MAX_ITEMCNT" val="4"/>
  <p:tag name="KSO_WM_DIAGRAM_MIN_ITEMCNT" val="2"/>
  <p:tag name="KSO_WM_DIAGRAM_VIRTUALLY_FRAME" val="{&quot;height&quot;:480.8447267789846,&quot;left&quot;:5.3,&quot;top&quot;:53.05527322101543,&quot;width&quot;:954.7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1_1*n_h_h_i*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480.8447267789846,&quot;left&quot;:5.3,&quot;top&quot;:53.05527322101543,&quot;width&quot;:954.7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1_1*n_h_h_i*1_2_2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480.8447267789846,&quot;left&quot;:5.3,&quot;top&quot;:53.05527322101543,&quot;width&quot;:954.7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8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231451_1*n_h_h_a*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480.8447267789846,&quot;left&quot;:5.3,&quot;top&quot;:53.05527322101543,&quot;width&quot;:954.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87.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1451_1*n_h_h_f*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UNIT_TEXT_TYPE" val="1"/>
  <p:tag name="KSO_WM_DIAGRAM_MAX_ITEMCNT" val="4"/>
  <p:tag name="KSO_WM_DIAGRAM_MIN_ITEMCNT" val="2"/>
  <p:tag name="KSO_WM_DIAGRAM_VIRTUALLY_FRAME" val="{&quot;height&quot;:480.8447267789846,&quot;left&quot;:5.3,&quot;top&quot;:53.05527322101543,&quot;width&quot;:954.7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1_1*n_h_h_i*1_2_2_1"/>
  <p:tag name="KSO_WM_TEMPLATE_CATEGORY" val="diagram"/>
  <p:tag name="KSO_WM_TEMPLATE_INDEX" val="20231451"/>
  <p:tag name="KSO_WM_UNIT_LAYERLEVEL" val="1_1_1_1"/>
  <p:tag name="KSO_WM_TAG_VERSION" val="3.0"/>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460.05,&quot;left&quot;:32.4,&quot;top&quot;:55.9,&quot;width&quot;:927.6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1_1*n_h_h_i*1_2_2_2"/>
  <p:tag name="KSO_WM_TEMPLATE_CATEGORY" val="diagram"/>
  <p:tag name="KSO_WM_TEMPLATE_INDEX" val="20231451"/>
  <p:tag name="KSO_WM_UNIT_LAYERLEVEL" val="1_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60.05,&quot;left&quot;:32.4,&quot;top&quot;:55.9,&quot;width&quot;:927.6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90.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51_1*n_h_h_f*1_2_1_1"/>
  <p:tag name="KSO_WM_TEMPLATE_CATEGORY" val="diagram"/>
  <p:tag name="KSO_WM_TEMPLATE_INDEX" val="20231451"/>
  <p:tag name="KSO_WM_UNIT_LAYERLEVEL" val="1_1_1_1"/>
  <p:tag name="KSO_WM_TAG_VERSION" val="3.0"/>
  <p:tag name="KSO_WM_DIAGRAM_VERSION" val="3"/>
  <p:tag name="KSO_WM_DIAGRAM_COLOR_TRICK" val="1"/>
  <p:tag name="KSO_WM_DIAGRAM_COLOR_TEXT_CAN_REMOVE" val="n"/>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TEXT_TYPE" val="1"/>
  <p:tag name="KSO_WM_DIAGRAM_MAX_ITEMCNT" val="4"/>
  <p:tag name="KSO_WM_DIAGRAM_MIN_ITEMCNT" val="2"/>
  <p:tag name="KSO_WM_DIAGRAM_VIRTUALLY_FRAME" val="{&quot;height&quot;:462.8947267789846,&quot;left&quot;:5.3,&quot;top&quot;:53.05527322101543,&quot;width&quot;:954.7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31451_1*n_h_h_a*1_2_1_1"/>
  <p:tag name="KSO_WM_TEMPLATE_CATEGORY" val="diagram"/>
  <p:tag name="KSO_WM_TEMPLATE_INDEX" val="20231451"/>
  <p:tag name="KSO_WM_UNIT_LAYERLEVEL" val="1_1_1_1"/>
  <p:tag name="KSO_WM_TAG_VERSION" val="3.0"/>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462.8947267789846,&quot;left&quot;:5.3,&quot;top&quot;:53.05527322101543,&quot;width&quot;:954.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2.xml><?xml version="1.0" encoding="utf-8"?>
<p:tagLst xmlns:p="http://schemas.openxmlformats.org/presentationml/2006/main">
  <p:tag name="RESOURCE_RECORD_KEY" val="{&quot;65&quot;:[40498811],&quot;70&quot;:[3333541,3405559,3319356,3323954,3322235,3318439],&quot;71&quot;:[76235680134]}"/>
  <p:tag name="OPFI"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简约风员工入职培训汇报模板">
  <a:themeElements>
    <a:clrScheme name="自定义 394">
      <a:dk1>
        <a:srgbClr val="000000"/>
      </a:dk1>
      <a:lt1>
        <a:srgbClr val="FFFFFF"/>
      </a:lt1>
      <a:dk2>
        <a:srgbClr val="180354"/>
      </a:dk2>
      <a:lt2>
        <a:srgbClr val="EBF2FE"/>
      </a:lt2>
      <a:accent1>
        <a:srgbClr val="7587F7"/>
      </a:accent1>
      <a:accent2>
        <a:srgbClr val="4771FA"/>
      </a:accent2>
      <a:accent3>
        <a:srgbClr val="5667FA"/>
      </a:accent3>
      <a:accent4>
        <a:srgbClr val="6F6FFB"/>
      </a:accent4>
      <a:accent5>
        <a:srgbClr val="7965FB"/>
      </a:accent5>
      <a:accent6>
        <a:srgbClr val="8D65FB"/>
      </a:accent6>
      <a:hlink>
        <a:srgbClr val="8DB5FC"/>
      </a:hlink>
      <a:folHlink>
        <a:srgbClr val="B0BFD9"/>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简约风员工入职培训汇报模板">
  <a:themeElements>
    <a:clrScheme name="">
      <a:dk1>
        <a:srgbClr val="000000"/>
      </a:dk1>
      <a:lt1>
        <a:srgbClr val="FFFFFF"/>
      </a:lt1>
      <a:dk2>
        <a:srgbClr val="190D3B"/>
      </a:dk2>
      <a:lt2>
        <a:srgbClr val="FFFFFF"/>
      </a:lt2>
      <a:accent1>
        <a:srgbClr val="6C79BA"/>
      </a:accent1>
      <a:accent2>
        <a:srgbClr val="92BDE9"/>
      </a:accent2>
      <a:accent3>
        <a:srgbClr val="F0AE40"/>
      </a:accent3>
      <a:accent4>
        <a:srgbClr val="F9D85D"/>
      </a:accent4>
      <a:accent5>
        <a:srgbClr val="B2B682"/>
      </a:accent5>
      <a:accent6>
        <a:srgbClr val="2A6D51"/>
      </a:accent6>
      <a:hlink>
        <a:srgbClr val="0026E5"/>
      </a:hlink>
      <a:folHlink>
        <a:srgbClr val="7E1FAD"/>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3313</Words>
  <Application>WPS 演示</Application>
  <PresentationFormat>宽屏</PresentationFormat>
  <Paragraphs>309</Paragraphs>
  <Slides>19</Slides>
  <Notes>0</Notes>
  <HiddenSlides>0</HiddenSlides>
  <MMClips>3</MMClips>
  <ScaleCrop>false</ScaleCrop>
  <HeadingPairs>
    <vt:vector size="6" baseType="variant">
      <vt:variant>
        <vt:lpstr>已用的字体</vt:lpstr>
      </vt:variant>
      <vt:variant>
        <vt:i4>19</vt:i4>
      </vt:variant>
      <vt:variant>
        <vt:lpstr>主题</vt:lpstr>
      </vt:variant>
      <vt:variant>
        <vt:i4>4</vt:i4>
      </vt:variant>
      <vt:variant>
        <vt:lpstr>幻灯片标题</vt:lpstr>
      </vt:variant>
      <vt:variant>
        <vt:i4>19</vt:i4>
      </vt:variant>
    </vt:vector>
  </HeadingPairs>
  <TitlesOfParts>
    <vt:vector size="42" baseType="lpstr">
      <vt:lpstr>Arial</vt:lpstr>
      <vt:lpstr>宋体</vt:lpstr>
      <vt:lpstr>Wingdings</vt:lpstr>
      <vt:lpstr>微软雅黑</vt:lpstr>
      <vt:lpstr>OPPOSans R</vt:lpstr>
      <vt:lpstr>思源黑体 CN Regular</vt:lpstr>
      <vt:lpstr>思源黑体 CN Bold</vt:lpstr>
      <vt:lpstr>Times New Roman</vt:lpstr>
      <vt:lpstr>优设标题黑</vt:lpstr>
      <vt:lpstr>黑体</vt:lpstr>
      <vt:lpstr>OPPOSans B</vt:lpstr>
      <vt:lpstr>华文中宋</vt:lpstr>
      <vt:lpstr>Arial Unicode MS</vt:lpstr>
      <vt:lpstr>等线 Light</vt:lpstr>
      <vt:lpstr>Calibri</vt:lpstr>
      <vt:lpstr>OPPOSans B</vt:lpstr>
      <vt:lpstr>OPPOSans R</vt:lpstr>
      <vt:lpstr>华文中宋</vt:lpstr>
      <vt:lpstr>SWAstro</vt:lpstr>
      <vt:lpstr>Office 主题​​</vt:lpstr>
      <vt:lpstr>1_Office 主题​​</vt:lpstr>
      <vt:lpstr>1_简约风员工入职培训汇报模板</vt:lpstr>
      <vt:lpstr>2_简约风员工入职培训汇报模板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lai yi</dc:creator>
  <cp:lastModifiedBy>Pitiless</cp:lastModifiedBy>
  <cp:revision>73</cp:revision>
  <dcterms:created xsi:type="dcterms:W3CDTF">2022-11-17T11:45:00Z</dcterms:created>
  <dcterms:modified xsi:type="dcterms:W3CDTF">2025-12-28T10:14:46Z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KSOTemplateUUID">
    <vt:lpwstr>v1.0_mb_IU6/TzfvZ5m8OccjmYqMcw==</vt:lpwstr>
  </property>
  <property fmtid="{D5CDD505-2E9C-101B-9397-08002B2CF9AE}" pid="4" name="ICV">
    <vt:lpwstr>B96186E158A34FECBFEE4840D1270CD5_13</vt:lpwstr>
  </property>
</Properties>
</file>